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0.xml"/>
  <Override ContentType="application/vnd.openxmlformats-officedocument.presentationml.slide+xml" PartName="/ppt/slides/slide41.xml"/>
  <Override ContentType="application/vnd.openxmlformats-officedocument.presentationml.slide+xml" PartName="/ppt/slides/slide42.xml"/>
  <Override ContentType="application/vnd.openxmlformats-officedocument.presentationml.slide+xml" PartName="/ppt/slides/slide43.xml"/>
  <Override ContentType="application/vnd.openxmlformats-officedocument.presentationml.slide+xml" PartName="/ppt/slides/slide44.xml"/>
  <Override ContentType="application/vnd.openxmlformats-officedocument.presentationml.slide+xml" PartName="/ppt/slides/slide45.xml"/>
  <Override ContentType="application/vnd.openxmlformats-officedocument.presentationml.slide+xml" PartName="/ppt/slides/slide46.xml"/>
  <Override ContentType="application/vnd.openxmlformats-officedocument.presentationml.slide+xml" PartName="/ppt/slides/slide47.xml"/>
  <Override ContentType="application/vnd.openxmlformats-officedocument.presentationml.slide+xml" PartName="/ppt/slides/slide48.xml"/>
  <Override ContentType="application/vnd.openxmlformats-officedocument.presentationml.slide+xml" PartName="/ppt/slides/slide49.xml"/>
  <Override ContentType="application/vnd.openxmlformats-officedocument.presentationml.slide+xml" PartName="/ppt/slides/slide50.xml"/>
  <Override ContentType="application/vnd.openxmlformats-officedocument.presentationml.slide+xml" PartName="/ppt/slides/slide51.xml"/>
  <Override ContentType="application/vnd.openxmlformats-officedocument.presentationml.slide+xml" PartName="/ppt/slides/slide52.xml"/>
  <Override ContentType="application/vnd.openxmlformats-officedocument.presentationml.slide+xml" PartName="/ppt/slides/slide53.xml"/>
  <Override ContentType="application/vnd.openxmlformats-officedocument.presentationml.slide+xml" PartName="/ppt/slides/slide54.xml"/>
  <Override ContentType="application/vnd.openxmlformats-officedocument.presentationml.slide+xml" PartName="/ppt/slides/slide55.xml"/>
  <Override ContentType="application/vnd.openxmlformats-officedocument.presentationml.slide+xml" PartName="/ppt/slides/slide56.xml"/>
  <Override ContentType="application/vnd.openxmlformats-officedocument.presentationml.slide+xml" PartName="/ppt/slides/slide57.xml"/>
  <Override ContentType="application/vnd.openxmlformats-officedocument.presentationml.slide+xml" PartName="/ppt/slides/slide58.xml"/>
  <Override ContentType="application/vnd.openxmlformats-officedocument.presentationml.slide+xml" PartName="/ppt/slides/slide59.xml"/>
  <Override ContentType="application/vnd.openxmlformats-officedocument.presentationml.slide+xml" PartName="/ppt/slides/slide60.xml"/>
  <Override ContentType="application/vnd.openxmlformats-officedocument.presentationml.slide+xml" PartName="/ppt/slides/slide61.xml"/>
  <Override ContentType="application/vnd.openxmlformats-officedocument.presentationml.slide+xml" PartName="/ppt/slides/slide62.xml"/>
  <Override ContentType="application/vnd.openxmlformats-officedocument.presentationml.slide+xml" PartName="/ppt/slides/slide63.xml"/>
  <Override ContentType="application/vnd.openxmlformats-officedocument.presentationml.slide+xml" PartName="/ppt/slides/slide64.xml"/>
  <Override ContentType="application/vnd.openxmlformats-officedocument.presentationml.slide+xml" PartName="/ppt/slides/slide65.xml"/>
  <Override ContentType="application/vnd.openxmlformats-officedocument.presentationml.slide+xml" PartName="/ppt/slides/slide66.xml"/>
  <Override ContentType="application/vnd.openxmlformats-officedocument.presentationml.slide+xml" PartName="/ppt/slides/slide67.xml"/>
  <Override ContentType="application/vnd.openxmlformats-officedocument.presentationml.slide+xml" PartName="/ppt/slides/slide68.xml"/>
  <Override ContentType="application/vnd.openxmlformats-officedocument.presentationml.slide+xml" PartName="/ppt/slides/slide69.xml"/>
  <Override ContentType="application/vnd.openxmlformats-officedocument.presentationml.slide+xml" PartName="/ppt/slides/slide70.xml"/>
  <Override ContentType="application/vnd.openxmlformats-officedocument.presentationml.slide+xml" PartName="/ppt/slides/slide71.xml"/>
  <Override ContentType="application/vnd.openxmlformats-officedocument.presentationml.slide+xml" PartName="/ppt/slides/slide72.xml"/>
  <Override ContentType="application/vnd.openxmlformats-officedocument.presentationml.slide+xml" PartName="/ppt/slides/slide73.xml"/>
  <Override ContentType="application/vnd.openxmlformats-officedocument.presentationml.slide+xml" PartName="/ppt/slides/slide74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77.xml"/>
  <Override ContentType="application/vnd.openxmlformats-officedocument.presentationml.slide+xml" PartName="/ppt/slides/slide78.xml"/>
  <Override ContentType="application/vnd.openxmlformats-officedocument.presentationml.slide+xml" PartName="/ppt/slides/slide79.xml"/>
  <Override ContentType="application/vnd.openxmlformats-officedocument.presentationml.slide+xml" PartName="/ppt/slides/slide80.xml"/>
  <Override ContentType="application/vnd.openxmlformats-officedocument.presentationml.slide+xml" PartName="/ppt/slides/slide81.xml"/>
  <Override ContentType="application/vnd.openxmlformats-officedocument.presentationml.slide+xml" PartName="/ppt/slides/slide82.xml"/>
  <Override ContentType="application/vnd.openxmlformats-officedocument.presentationml.slide+xml" PartName="/ppt/slides/slide83.xml"/>
  <Override ContentType="application/vnd.openxmlformats-officedocument.presentationml.slide+xml" PartName="/ppt/slides/slide84.xml"/>
  <Override ContentType="application/vnd.openxmlformats-officedocument.presentationml.slide+xml" PartName="/ppt/slides/slide85.xml"/>
  <Override ContentType="application/vnd.openxmlformats-officedocument.presentationml.slide+xml" PartName="/ppt/slides/slide86.xml"/>
  <Override ContentType="application/vnd.openxmlformats-officedocument.presentationml.slide+xml" PartName="/ppt/slides/slide87.xml"/>
  <Override ContentType="application/vnd.openxmlformats-officedocument.presentationml.slide+xml" PartName="/ppt/slides/slide88.xml"/>
  <Override ContentType="application/vnd.openxmlformats-officedocument.presentationml.slide+xml" PartName="/ppt/slides/slide89.xml"/>
  <Override ContentType="application/vnd.openxmlformats-officedocument.presentationml.slide+xml" PartName="/ppt/slides/slide9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</p:sldIdLst>
  <p:sldSz cx="18288000" cy="10287000"/>
  <p:notesSz cx="6858000" cy="9144000"/>
  <p:embeddedFontLst>
    <p:embeddedFont>
      <p:font typeface="Montserrat" charset="1" panose="00000500000000000000"/>
      <p:regular r:id="rId96"/>
    </p:embeddedFont>
    <p:embeddedFont>
      <p:font typeface="Canva Sans" charset="1" panose="020B0503030501040103"/>
      <p:regular r:id="rId97"/>
    </p:embeddedFont>
    <p:embeddedFont>
      <p:font typeface="Garet ExtraBold" charset="1" panose="00000000000000000000"/>
      <p:regular r:id="rId98"/>
    </p:embeddedFont>
    <p:embeddedFont>
      <p:font typeface="Amsterdam Three" charset="1" panose="02000500000000000000"/>
      <p:regular r:id="rId99"/>
    </p:embeddedFont>
    <p:embeddedFont>
      <p:font typeface="Montserrat Bold" charset="1" panose="00000600000000000000"/>
      <p:regular r:id="rId100"/>
    </p:embeddedFont>
    <p:embeddedFont>
      <p:font typeface="Canva Sans Bold" charset="1" panose="020B0803030501040103"/>
      <p:regular r:id="rId10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00" Target="fonts/font100.fntdata" Type="http://schemas.openxmlformats.org/officeDocument/2006/relationships/font"/><Relationship Id="rId101" Target="fonts/font101.fntdata" Type="http://schemas.openxmlformats.org/officeDocument/2006/relationships/font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slides/slide34.xml" Type="http://schemas.openxmlformats.org/officeDocument/2006/relationships/slide"/><Relationship Id="rId4" Target="theme/theme1.xml" Type="http://schemas.openxmlformats.org/officeDocument/2006/relationships/theme"/><Relationship Id="rId40" Target="slides/slide35.xml" Type="http://schemas.openxmlformats.org/officeDocument/2006/relationships/slide"/><Relationship Id="rId41" Target="slides/slide36.xml" Type="http://schemas.openxmlformats.org/officeDocument/2006/relationships/slide"/><Relationship Id="rId42" Target="slides/slide37.xml" Type="http://schemas.openxmlformats.org/officeDocument/2006/relationships/slide"/><Relationship Id="rId43" Target="slides/slide38.xml" Type="http://schemas.openxmlformats.org/officeDocument/2006/relationships/slide"/><Relationship Id="rId44" Target="slides/slide39.xml" Type="http://schemas.openxmlformats.org/officeDocument/2006/relationships/slide"/><Relationship Id="rId45" Target="slides/slide40.xml" Type="http://schemas.openxmlformats.org/officeDocument/2006/relationships/slide"/><Relationship Id="rId46" Target="slides/slide41.xml" Type="http://schemas.openxmlformats.org/officeDocument/2006/relationships/slide"/><Relationship Id="rId47" Target="slides/slide42.xml" Type="http://schemas.openxmlformats.org/officeDocument/2006/relationships/slide"/><Relationship Id="rId48" Target="slides/slide43.xml" Type="http://schemas.openxmlformats.org/officeDocument/2006/relationships/slide"/><Relationship Id="rId49" Target="slides/slide44.xml" Type="http://schemas.openxmlformats.org/officeDocument/2006/relationships/slide"/><Relationship Id="rId5" Target="tableStyles.xml" Type="http://schemas.openxmlformats.org/officeDocument/2006/relationships/tableStyles"/><Relationship Id="rId50" Target="slides/slide45.xml" Type="http://schemas.openxmlformats.org/officeDocument/2006/relationships/slide"/><Relationship Id="rId51" Target="slides/slide46.xml" Type="http://schemas.openxmlformats.org/officeDocument/2006/relationships/slide"/><Relationship Id="rId52" Target="slides/slide47.xml" Type="http://schemas.openxmlformats.org/officeDocument/2006/relationships/slide"/><Relationship Id="rId53" Target="slides/slide48.xml" Type="http://schemas.openxmlformats.org/officeDocument/2006/relationships/slide"/><Relationship Id="rId54" Target="slides/slide49.xml" Type="http://schemas.openxmlformats.org/officeDocument/2006/relationships/slide"/><Relationship Id="rId55" Target="slides/slide50.xml" Type="http://schemas.openxmlformats.org/officeDocument/2006/relationships/slide"/><Relationship Id="rId56" Target="slides/slide51.xml" Type="http://schemas.openxmlformats.org/officeDocument/2006/relationships/slide"/><Relationship Id="rId57" Target="slides/slide52.xml" Type="http://schemas.openxmlformats.org/officeDocument/2006/relationships/slide"/><Relationship Id="rId58" Target="slides/slide53.xml" Type="http://schemas.openxmlformats.org/officeDocument/2006/relationships/slide"/><Relationship Id="rId59" Target="slides/slide54.xml" Type="http://schemas.openxmlformats.org/officeDocument/2006/relationships/slide"/><Relationship Id="rId6" Target="slides/slide1.xml" Type="http://schemas.openxmlformats.org/officeDocument/2006/relationships/slide"/><Relationship Id="rId60" Target="slides/slide55.xml" Type="http://schemas.openxmlformats.org/officeDocument/2006/relationships/slide"/><Relationship Id="rId61" Target="slides/slide56.xml" Type="http://schemas.openxmlformats.org/officeDocument/2006/relationships/slide"/><Relationship Id="rId62" Target="slides/slide57.xml" Type="http://schemas.openxmlformats.org/officeDocument/2006/relationships/slide"/><Relationship Id="rId63" Target="slides/slide58.xml" Type="http://schemas.openxmlformats.org/officeDocument/2006/relationships/slide"/><Relationship Id="rId64" Target="slides/slide59.xml" Type="http://schemas.openxmlformats.org/officeDocument/2006/relationships/slide"/><Relationship Id="rId65" Target="slides/slide60.xml" Type="http://schemas.openxmlformats.org/officeDocument/2006/relationships/slide"/><Relationship Id="rId66" Target="slides/slide61.xml" Type="http://schemas.openxmlformats.org/officeDocument/2006/relationships/slide"/><Relationship Id="rId67" Target="slides/slide62.xml" Type="http://schemas.openxmlformats.org/officeDocument/2006/relationships/slide"/><Relationship Id="rId68" Target="slides/slide63.xml" Type="http://schemas.openxmlformats.org/officeDocument/2006/relationships/slide"/><Relationship Id="rId69" Target="slides/slide64.xml" Type="http://schemas.openxmlformats.org/officeDocument/2006/relationships/slide"/><Relationship Id="rId7" Target="slides/slide2.xml" Type="http://schemas.openxmlformats.org/officeDocument/2006/relationships/slide"/><Relationship Id="rId70" Target="slides/slide65.xml" Type="http://schemas.openxmlformats.org/officeDocument/2006/relationships/slide"/><Relationship Id="rId71" Target="slides/slide66.xml" Type="http://schemas.openxmlformats.org/officeDocument/2006/relationships/slide"/><Relationship Id="rId72" Target="slides/slide67.xml" Type="http://schemas.openxmlformats.org/officeDocument/2006/relationships/slide"/><Relationship Id="rId73" Target="slides/slide68.xml" Type="http://schemas.openxmlformats.org/officeDocument/2006/relationships/slide"/><Relationship Id="rId74" Target="slides/slide69.xml" Type="http://schemas.openxmlformats.org/officeDocument/2006/relationships/slide"/><Relationship Id="rId75" Target="slides/slide70.xml" Type="http://schemas.openxmlformats.org/officeDocument/2006/relationships/slide"/><Relationship Id="rId76" Target="slides/slide71.xml" Type="http://schemas.openxmlformats.org/officeDocument/2006/relationships/slide"/><Relationship Id="rId77" Target="slides/slide72.xml" Type="http://schemas.openxmlformats.org/officeDocument/2006/relationships/slide"/><Relationship Id="rId78" Target="slides/slide73.xml" Type="http://schemas.openxmlformats.org/officeDocument/2006/relationships/slide"/><Relationship Id="rId79" Target="slides/slide74.xml" Type="http://schemas.openxmlformats.org/officeDocument/2006/relationships/slide"/><Relationship Id="rId8" Target="slides/slide3.xml" Type="http://schemas.openxmlformats.org/officeDocument/2006/relationships/slide"/><Relationship Id="rId80" Target="slides/slide75.xml" Type="http://schemas.openxmlformats.org/officeDocument/2006/relationships/slide"/><Relationship Id="rId81" Target="slides/slide76.xml" Type="http://schemas.openxmlformats.org/officeDocument/2006/relationships/slide"/><Relationship Id="rId82" Target="slides/slide77.xml" Type="http://schemas.openxmlformats.org/officeDocument/2006/relationships/slide"/><Relationship Id="rId83" Target="slides/slide78.xml" Type="http://schemas.openxmlformats.org/officeDocument/2006/relationships/slide"/><Relationship Id="rId84" Target="slides/slide79.xml" Type="http://schemas.openxmlformats.org/officeDocument/2006/relationships/slide"/><Relationship Id="rId85" Target="slides/slide80.xml" Type="http://schemas.openxmlformats.org/officeDocument/2006/relationships/slide"/><Relationship Id="rId86" Target="slides/slide81.xml" Type="http://schemas.openxmlformats.org/officeDocument/2006/relationships/slide"/><Relationship Id="rId87" Target="slides/slide82.xml" Type="http://schemas.openxmlformats.org/officeDocument/2006/relationships/slide"/><Relationship Id="rId88" Target="slides/slide83.xml" Type="http://schemas.openxmlformats.org/officeDocument/2006/relationships/slide"/><Relationship Id="rId89" Target="slides/slide84.xml" Type="http://schemas.openxmlformats.org/officeDocument/2006/relationships/slide"/><Relationship Id="rId9" Target="slides/slide4.xml" Type="http://schemas.openxmlformats.org/officeDocument/2006/relationships/slide"/><Relationship Id="rId90" Target="slides/slide85.xml" Type="http://schemas.openxmlformats.org/officeDocument/2006/relationships/slide"/><Relationship Id="rId91" Target="slides/slide86.xml" Type="http://schemas.openxmlformats.org/officeDocument/2006/relationships/slide"/><Relationship Id="rId92" Target="slides/slide87.xml" Type="http://schemas.openxmlformats.org/officeDocument/2006/relationships/slide"/><Relationship Id="rId93" Target="slides/slide88.xml" Type="http://schemas.openxmlformats.org/officeDocument/2006/relationships/slide"/><Relationship Id="rId94" Target="slides/slide89.xml" Type="http://schemas.openxmlformats.org/officeDocument/2006/relationships/slide"/><Relationship Id="rId95" Target="slides/slide90.xml" Type="http://schemas.openxmlformats.org/officeDocument/2006/relationships/slide"/><Relationship Id="rId96" Target="fonts/font96.fntdata" Type="http://schemas.openxmlformats.org/officeDocument/2006/relationships/font"/><Relationship Id="rId97" Target="fonts/font97.fntdata" Type="http://schemas.openxmlformats.org/officeDocument/2006/relationships/font"/><Relationship Id="rId98" Target="fonts/font98.fntdata" Type="http://schemas.openxmlformats.org/officeDocument/2006/relationships/font"/><Relationship Id="rId99" Target="fonts/font9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jpeg" Type="http://schemas.openxmlformats.org/officeDocument/2006/relationships/image"/><Relationship Id="rId8" Target="../media/image7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0.jpe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jpe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0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jpe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6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6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6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6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6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jpe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/Relationships>
</file>

<file path=ppt/slides/_rels/slide3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/Relationships>
</file>

<file path=ppt/slides/_rels/slide3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jpeg" Type="http://schemas.openxmlformats.org/officeDocument/2006/relationships/image"/></Relationships>
</file>

<file path=ppt/slides/_rels/slide3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10.jpeg" Type="http://schemas.openxmlformats.org/officeDocument/2006/relationships/image"/></Relationships>
</file>

<file path=ppt/slides/_rels/slide3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/Relationships>
</file>

<file path=ppt/slides/_rels/slide3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/Relationships>
</file>

<file path=ppt/slides/_rels/slide4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/Relationships>
</file>

<file path=ppt/slides/_rels/slide4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/Relationships>
</file>

<file path=ppt/slides/_rels/slide4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png" Type="http://schemas.openxmlformats.org/officeDocument/2006/relationships/image"/></Relationships>
</file>

<file path=ppt/slides/_rels/slide4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10.jpeg" Type="http://schemas.openxmlformats.org/officeDocument/2006/relationships/image"/></Relationships>
</file>

<file path=ppt/slides/_rels/slide4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/Relationships>
</file>

<file path=ppt/slides/_rels/slide4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/Relationships>
</file>

<file path=ppt/slides/_rels/slide4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/Relationships>
</file>

<file path=ppt/slides/_rels/slide4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/Relationships>
</file>

<file path=ppt/slides/_rels/slide4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/Relationships>
</file>

<file path=ppt/slides/_rels/slide4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/Relationships>
</file>

<file path=ppt/slides/_rels/slide5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/Relationships>
</file>

<file path=ppt/slides/_rels/slide5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/Relationships>
</file>

<file path=ppt/slides/_rels/slide5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jpeg" Type="http://schemas.openxmlformats.org/officeDocument/2006/relationships/image"/></Relationships>
</file>

<file path=ppt/slides/_rels/slide6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/Relationships>
</file>

<file path=ppt/slides/_rels/slide6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/Relationships>
</file>

<file path=ppt/slides/_rels/slide6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/Relationships>
</file>

<file path=ppt/slides/_rels/slide6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/Relationships>
</file>

<file path=ppt/slides/_rels/slide6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/Relationships>
</file>

<file path=ppt/slides/_rels/slide6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jpeg" Type="http://schemas.openxmlformats.org/officeDocument/2006/relationships/image"/></Relationships>
</file>

<file path=ppt/slides/_rels/slide6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_rels/slide7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/Relationships>
</file>

<file path=ppt/slides/_rels/slide7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/Relationships>
</file>

<file path=ppt/slides/_rels/slide7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/Relationships>
</file>

<file path=ppt/slides/_rels/slide7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/Relationships>
</file>

<file path=ppt/slides/_rels/slide7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/Relationships>
</file>

<file path=ppt/slides/_rels/slide7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/Relationships>
</file>

<file path=ppt/slides/_rels/slide7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Relationship Id="rId3" Target="../media/image30.png" Type="http://schemas.openxmlformats.org/officeDocument/2006/relationships/image"/></Relationships>
</file>

<file path=ppt/slides/_rels/slide7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Relationship Id="rId3" Target="../media/image30.png" Type="http://schemas.openxmlformats.org/officeDocument/2006/relationships/image"/></Relationships>
</file>

<file path=ppt/slides/_rels/slide7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Relationship Id="rId3" Target="../media/image30.png" Type="http://schemas.openxmlformats.org/officeDocument/2006/relationships/image"/></Relationships>
</file>

<file path=ppt/slides/_rels/slide7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Relationship Id="rId3" Target="../media/image30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_rels/slide8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Relationship Id="rId3" Target="../media/image32.png" Type="http://schemas.openxmlformats.org/officeDocument/2006/relationships/image"/></Relationships>
</file>

<file path=ppt/slides/_rels/slide8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8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8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8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8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8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Relationship Id="rId3" Target="../media/image34.jpeg" Type="http://schemas.openxmlformats.org/officeDocument/2006/relationships/image"/></Relationships>
</file>

<file path=ppt/slides/_rels/slide8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/Relationships>
</file>

<file path=ppt/slides/_rels/slide8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8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_rels/slide9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10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562815" y="7368886"/>
            <a:ext cx="696485" cy="649895"/>
          </a:xfrm>
          <a:custGeom>
            <a:avLst/>
            <a:gdLst/>
            <a:ahLst/>
            <a:cxnLst/>
            <a:rect r="r" b="b" t="t" l="l"/>
            <a:pathLst>
              <a:path h="649895" w="696485">
                <a:moveTo>
                  <a:pt x="0" y="0"/>
                </a:moveTo>
                <a:lnTo>
                  <a:pt x="696485" y="0"/>
                </a:lnTo>
                <a:lnTo>
                  <a:pt x="696485" y="649895"/>
                </a:lnTo>
                <a:lnTo>
                  <a:pt x="0" y="6498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53900">
            <a:off x="-1103269" y="6104991"/>
            <a:ext cx="23018043" cy="7826135"/>
          </a:xfrm>
          <a:custGeom>
            <a:avLst/>
            <a:gdLst/>
            <a:ahLst/>
            <a:cxnLst/>
            <a:rect r="r" b="b" t="t" l="l"/>
            <a:pathLst>
              <a:path h="7826135" w="23018043">
                <a:moveTo>
                  <a:pt x="0" y="0"/>
                </a:moveTo>
                <a:lnTo>
                  <a:pt x="23018043" y="0"/>
                </a:lnTo>
                <a:lnTo>
                  <a:pt x="23018043" y="7826135"/>
                </a:lnTo>
                <a:lnTo>
                  <a:pt x="0" y="78261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1361323" y="4575742"/>
            <a:ext cx="3447225" cy="2577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89"/>
              </a:lnSpc>
            </a:pPr>
            <a:r>
              <a:rPr lang="en-US" sz="177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Presented by: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-464904" y="-61679"/>
            <a:ext cx="11210626" cy="8080460"/>
          </a:xfrm>
          <a:custGeom>
            <a:avLst/>
            <a:gdLst/>
            <a:ahLst/>
            <a:cxnLst/>
            <a:rect r="r" b="b" t="t" l="l"/>
            <a:pathLst>
              <a:path h="8080460" w="11210626">
                <a:moveTo>
                  <a:pt x="0" y="0"/>
                </a:moveTo>
                <a:lnTo>
                  <a:pt x="11210625" y="0"/>
                </a:lnTo>
                <a:lnTo>
                  <a:pt x="11210625" y="8080460"/>
                </a:lnTo>
                <a:lnTo>
                  <a:pt x="0" y="808046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4965" t="-39228" r="-14152" b="-26033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50289" y="222802"/>
            <a:ext cx="10395432" cy="7511498"/>
          </a:xfrm>
          <a:custGeom>
            <a:avLst/>
            <a:gdLst/>
            <a:ahLst/>
            <a:cxnLst/>
            <a:rect r="r" b="b" t="t" l="l"/>
            <a:pathLst>
              <a:path h="7511498" w="10395432">
                <a:moveTo>
                  <a:pt x="0" y="0"/>
                </a:moveTo>
                <a:lnTo>
                  <a:pt x="10395432" y="0"/>
                </a:lnTo>
                <a:lnTo>
                  <a:pt x="10395432" y="7511498"/>
                </a:lnTo>
                <a:lnTo>
                  <a:pt x="0" y="751149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17524" r="0" b="-20869"/>
            </a:stretch>
          </a:blipFill>
          <a:ln w="409575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7" id="7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1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4252304" y="4670992"/>
            <a:ext cx="1112489" cy="172041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87"/>
              </a:lnSpc>
              <a:spcBef>
                <a:spcPct val="0"/>
              </a:spcBef>
            </a:pPr>
            <a:r>
              <a:rPr lang="en-US" b="true" sz="7607">
                <a:solidFill>
                  <a:srgbClr val="000000"/>
                </a:solidFill>
                <a:latin typeface="Garet ExtraBold"/>
                <a:ea typeface="Garet ExtraBold"/>
                <a:cs typeface="Garet ExtraBold"/>
                <a:sym typeface="Garet ExtraBold"/>
              </a:rPr>
              <a:t>YOUR PARAGRAPH TEXT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2045822" y="5143500"/>
            <a:ext cx="5933419" cy="3206941"/>
            <a:chOff x="0" y="0"/>
            <a:chExt cx="7911225" cy="4275921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7911225" cy="4275921"/>
            </a:xfrm>
            <a:custGeom>
              <a:avLst/>
              <a:gdLst/>
              <a:ahLst/>
              <a:cxnLst/>
              <a:rect r="r" b="b" t="t" l="l"/>
              <a:pathLst>
                <a:path h="4275921" w="7911225">
                  <a:moveTo>
                    <a:pt x="0" y="0"/>
                  </a:moveTo>
                  <a:lnTo>
                    <a:pt x="7911225" y="0"/>
                  </a:lnTo>
                  <a:lnTo>
                    <a:pt x="7911225" y="4275921"/>
                  </a:lnTo>
                  <a:lnTo>
                    <a:pt x="0" y="42759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10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41917" y="660710"/>
            <a:ext cx="16743556" cy="8993459"/>
          </a:xfrm>
          <a:custGeom>
            <a:avLst/>
            <a:gdLst/>
            <a:ahLst/>
            <a:cxnLst/>
            <a:rect r="r" b="b" t="t" l="l"/>
            <a:pathLst>
              <a:path h="8993459" w="16743556">
                <a:moveTo>
                  <a:pt x="0" y="0"/>
                </a:moveTo>
                <a:lnTo>
                  <a:pt x="16743556" y="0"/>
                </a:lnTo>
                <a:lnTo>
                  <a:pt x="16743556" y="8993458"/>
                </a:lnTo>
                <a:lnTo>
                  <a:pt x="0" y="89934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5257" r="-2164" b="-44947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0" y="2146867"/>
            <a:ext cx="18288000" cy="71076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87"/>
              </a:lnSpc>
              <a:spcBef>
                <a:spcPct val="0"/>
              </a:spcBef>
            </a:pPr>
            <a:r>
              <a:rPr lang="en-US" b="true" sz="7607">
                <a:solidFill>
                  <a:srgbClr val="000000"/>
                </a:solidFill>
                <a:latin typeface="Garet ExtraBold"/>
                <a:ea typeface="Garet ExtraBold"/>
                <a:cs typeface="Garet ExtraBold"/>
                <a:sym typeface="Garet ExtraBold"/>
              </a:rPr>
              <a:t>ENHANCED CUSTOMER ENGAGEMENT: </a:t>
            </a:r>
          </a:p>
          <a:p>
            <a:pPr algn="ctr">
              <a:lnSpc>
                <a:spcPts val="7987"/>
              </a:lnSpc>
              <a:spcBef>
                <a:spcPct val="0"/>
              </a:spcBef>
            </a:pPr>
          </a:p>
          <a:p>
            <a:pPr algn="ctr">
              <a:lnSpc>
                <a:spcPts val="7987"/>
              </a:lnSpc>
              <a:spcBef>
                <a:spcPct val="0"/>
              </a:spcBef>
            </a:pPr>
            <a:r>
              <a:rPr lang="en-US" b="true" sz="7607">
                <a:solidFill>
                  <a:srgbClr val="000000"/>
                </a:solidFill>
                <a:latin typeface="Garet ExtraBold"/>
                <a:ea typeface="Garet ExtraBold"/>
                <a:cs typeface="Garet ExtraBold"/>
                <a:sym typeface="Garet ExtraBold"/>
              </a:rPr>
              <a:t>INTERACT WITH YOUR </a:t>
            </a:r>
          </a:p>
          <a:p>
            <a:pPr algn="ctr">
              <a:lnSpc>
                <a:spcPts val="7987"/>
              </a:lnSpc>
              <a:spcBef>
                <a:spcPct val="0"/>
              </a:spcBef>
            </a:pPr>
          </a:p>
          <a:p>
            <a:pPr algn="ctr">
              <a:lnSpc>
                <a:spcPts val="7987"/>
              </a:lnSpc>
              <a:spcBef>
                <a:spcPct val="0"/>
              </a:spcBef>
            </a:pPr>
            <a:r>
              <a:rPr lang="en-US" b="true" sz="7607">
                <a:solidFill>
                  <a:srgbClr val="000000"/>
                </a:solidFill>
                <a:latin typeface="Garet ExtraBold"/>
                <a:ea typeface="Garet ExtraBold"/>
                <a:cs typeface="Garet ExtraBold"/>
                <a:sym typeface="Garet ExtraBold"/>
              </a:rPr>
              <a:t>AUDIENCE IN REAL-TIME.</a:t>
            </a:r>
          </a:p>
          <a:p>
            <a:pPr algn="ctr">
              <a:lnSpc>
                <a:spcPts val="7987"/>
              </a:lnSpc>
              <a:spcBef>
                <a:spcPct val="0"/>
              </a:spcBef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10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10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41917" y="660710"/>
            <a:ext cx="16743556" cy="8993459"/>
          </a:xfrm>
          <a:custGeom>
            <a:avLst/>
            <a:gdLst/>
            <a:ahLst/>
            <a:cxnLst/>
            <a:rect r="r" b="b" t="t" l="l"/>
            <a:pathLst>
              <a:path h="8993459" w="16743556">
                <a:moveTo>
                  <a:pt x="0" y="0"/>
                </a:moveTo>
                <a:lnTo>
                  <a:pt x="16743556" y="0"/>
                </a:lnTo>
                <a:lnTo>
                  <a:pt x="16743556" y="8993458"/>
                </a:lnTo>
                <a:lnTo>
                  <a:pt x="0" y="89934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5257" r="-2164" b="-44947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946249" y="3661342"/>
            <a:ext cx="16395502" cy="50883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87"/>
              </a:lnSpc>
              <a:spcBef>
                <a:spcPct val="0"/>
              </a:spcBef>
            </a:pPr>
            <a:r>
              <a:rPr lang="en-US" b="true" sz="7607">
                <a:solidFill>
                  <a:srgbClr val="000000"/>
                </a:solidFill>
                <a:latin typeface="Garet ExtraBold"/>
                <a:ea typeface="Garet ExtraBold"/>
                <a:cs typeface="Garet ExtraBold"/>
                <a:sym typeface="Garet ExtraBold"/>
              </a:rPr>
              <a:t>IMPROVED BRAND REPUTATION:</a:t>
            </a:r>
          </a:p>
          <a:p>
            <a:pPr algn="ctr">
              <a:lnSpc>
                <a:spcPts val="7987"/>
              </a:lnSpc>
              <a:spcBef>
                <a:spcPct val="0"/>
              </a:spcBef>
            </a:pPr>
            <a:r>
              <a:rPr lang="en-US" b="true" sz="7607">
                <a:solidFill>
                  <a:srgbClr val="000000"/>
                </a:solidFill>
                <a:latin typeface="Garet ExtraBold"/>
                <a:ea typeface="Garet ExtraBold"/>
                <a:cs typeface="Garet ExtraBold"/>
                <a:sym typeface="Garet ExtraBold"/>
              </a:rPr>
              <a:t> </a:t>
            </a:r>
          </a:p>
          <a:p>
            <a:pPr algn="ctr">
              <a:lnSpc>
                <a:spcPts val="7987"/>
              </a:lnSpc>
              <a:spcBef>
                <a:spcPct val="0"/>
              </a:spcBef>
            </a:pPr>
            <a:r>
              <a:rPr lang="en-US" b="true" sz="7607">
                <a:solidFill>
                  <a:srgbClr val="000000"/>
                </a:solidFill>
                <a:latin typeface="Garet ExtraBold"/>
                <a:ea typeface="Garet ExtraBold"/>
                <a:cs typeface="Garet ExtraBold"/>
                <a:sym typeface="Garet ExtraBold"/>
              </a:rPr>
              <a:t>BUILD A STRONG BRAND</a:t>
            </a:r>
          </a:p>
          <a:p>
            <a:pPr algn="ctr">
              <a:lnSpc>
                <a:spcPts val="7987"/>
              </a:lnSpc>
              <a:spcBef>
                <a:spcPct val="0"/>
              </a:spcBef>
            </a:pPr>
          </a:p>
          <a:p>
            <a:pPr algn="ctr">
              <a:lnSpc>
                <a:spcPts val="7987"/>
              </a:lnSpc>
              <a:spcBef>
                <a:spcPct val="0"/>
              </a:spcBef>
            </a:pPr>
            <a:r>
              <a:rPr lang="en-US" b="true" sz="7607">
                <a:solidFill>
                  <a:srgbClr val="000000"/>
                </a:solidFill>
                <a:latin typeface="Garet ExtraBold"/>
                <a:ea typeface="Garet ExtraBold"/>
                <a:cs typeface="Garet ExtraBold"/>
                <a:sym typeface="Garet ExtraBold"/>
              </a:rPr>
              <a:t> REPUTATION ONLINE.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11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10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159233" y="272158"/>
            <a:ext cx="11106630" cy="8684931"/>
          </a:xfrm>
          <a:custGeom>
            <a:avLst/>
            <a:gdLst/>
            <a:ahLst/>
            <a:cxnLst/>
            <a:rect r="r" b="b" t="t" l="l"/>
            <a:pathLst>
              <a:path h="8684931" w="11106630">
                <a:moveTo>
                  <a:pt x="0" y="0"/>
                </a:moveTo>
                <a:lnTo>
                  <a:pt x="11106630" y="0"/>
                </a:lnTo>
                <a:lnTo>
                  <a:pt x="11106630" y="8684931"/>
                </a:lnTo>
                <a:lnTo>
                  <a:pt x="0" y="868493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852" r="0" b="-20031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12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10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855856"/>
            <a:ext cx="16445261" cy="8686800"/>
          </a:xfrm>
          <a:custGeom>
            <a:avLst/>
            <a:gdLst/>
            <a:ahLst/>
            <a:cxnLst/>
            <a:rect r="r" b="b" t="t" l="l"/>
            <a:pathLst>
              <a:path h="8686800" w="16445261">
                <a:moveTo>
                  <a:pt x="0" y="0"/>
                </a:moveTo>
                <a:lnTo>
                  <a:pt x="16445261" y="0"/>
                </a:lnTo>
                <a:lnTo>
                  <a:pt x="16445261" y="8686800"/>
                </a:lnTo>
                <a:lnTo>
                  <a:pt x="0" y="86868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7063" r="-1864" b="-4577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855856"/>
            <a:ext cx="16445261" cy="8686800"/>
          </a:xfrm>
          <a:custGeom>
            <a:avLst/>
            <a:gdLst/>
            <a:ahLst/>
            <a:cxnLst/>
            <a:rect r="r" b="b" t="t" l="l"/>
            <a:pathLst>
              <a:path h="8686800" w="16445261">
                <a:moveTo>
                  <a:pt x="0" y="0"/>
                </a:moveTo>
                <a:lnTo>
                  <a:pt x="16445261" y="0"/>
                </a:lnTo>
                <a:lnTo>
                  <a:pt x="16445261" y="8686800"/>
                </a:lnTo>
                <a:lnTo>
                  <a:pt x="0" y="8686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7000"/>
            </a:blip>
            <a:stretch>
              <a:fillRect l="-17017" t="-87388" r="0" b="-145114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110940" y="1697798"/>
            <a:ext cx="16280780" cy="71076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87"/>
              </a:lnSpc>
            </a:pPr>
            <a:r>
              <a:rPr lang="en-US" sz="7607">
                <a:solidFill>
                  <a:srgbClr val="000000"/>
                </a:solidFill>
                <a:latin typeface="Garet ExtraBold"/>
                <a:ea typeface="Garet ExtraBold"/>
                <a:cs typeface="Garet ExtraBold"/>
                <a:sym typeface="Garet ExtraBold"/>
              </a:rPr>
              <a:t>THE DIGITAL MARKETING FUNNEL</a:t>
            </a:r>
          </a:p>
          <a:p>
            <a:pPr algn="ctr">
              <a:lnSpc>
                <a:spcPts val="7987"/>
              </a:lnSpc>
            </a:pPr>
          </a:p>
          <a:p>
            <a:pPr algn="ctr">
              <a:lnSpc>
                <a:spcPts val="7987"/>
              </a:lnSpc>
              <a:spcBef>
                <a:spcPct val="0"/>
              </a:spcBef>
            </a:pPr>
            <a:r>
              <a:rPr lang="en-US" sz="7607">
                <a:solidFill>
                  <a:srgbClr val="000000"/>
                </a:solidFill>
                <a:latin typeface="Garet ExtraBold"/>
                <a:ea typeface="Garet ExtraBold"/>
                <a:cs typeface="Garet ExtraBold"/>
                <a:sym typeface="Garet ExtraBold"/>
              </a:rPr>
              <a:t>Awareness: Attract </a:t>
            </a:r>
            <a:r>
              <a:rPr lang="en-US" b="true" sz="7607">
                <a:solidFill>
                  <a:srgbClr val="000000"/>
                </a:solidFill>
                <a:latin typeface="Garet ExtraBold"/>
                <a:ea typeface="Garet ExtraBold"/>
                <a:cs typeface="Garet ExtraBold"/>
                <a:sym typeface="Garet ExtraBold"/>
              </a:rPr>
              <a:t>POTENTIAL CUSTOMERS THROUGH VARIOUS CHANNELS.</a:t>
            </a:r>
          </a:p>
          <a:p>
            <a:pPr algn="ctr">
              <a:lnSpc>
                <a:spcPts val="7987"/>
              </a:lnSpc>
              <a:spcBef>
                <a:spcPct val="0"/>
              </a:spcBef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13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10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855856"/>
            <a:ext cx="16445261" cy="8686800"/>
          </a:xfrm>
          <a:custGeom>
            <a:avLst/>
            <a:gdLst/>
            <a:ahLst/>
            <a:cxnLst/>
            <a:rect r="r" b="b" t="t" l="l"/>
            <a:pathLst>
              <a:path h="8686800" w="16445261">
                <a:moveTo>
                  <a:pt x="0" y="0"/>
                </a:moveTo>
                <a:lnTo>
                  <a:pt x="16445261" y="0"/>
                </a:lnTo>
                <a:lnTo>
                  <a:pt x="16445261" y="8686800"/>
                </a:lnTo>
                <a:lnTo>
                  <a:pt x="0" y="86868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7063" r="-1864" b="-45779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775695" y="771525"/>
            <a:ext cx="10736610" cy="76757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791"/>
              </a:lnSpc>
            </a:pPr>
            <a:r>
              <a:rPr lang="en-US" b="true" sz="7607">
                <a:solidFill>
                  <a:srgbClr val="000000"/>
                </a:solidFill>
                <a:latin typeface="Garet ExtraBold"/>
                <a:ea typeface="Garet ExtraBold"/>
                <a:cs typeface="Garet ExtraBold"/>
                <a:sym typeface="Garet ExtraBold"/>
              </a:rPr>
              <a:t>INTEREST: </a:t>
            </a:r>
          </a:p>
          <a:p>
            <a:pPr algn="ctr">
              <a:lnSpc>
                <a:spcPts val="11791"/>
              </a:lnSpc>
            </a:pPr>
          </a:p>
          <a:p>
            <a:pPr algn="ctr">
              <a:lnSpc>
                <a:spcPts val="11791"/>
              </a:lnSpc>
            </a:pPr>
            <a:r>
              <a:rPr lang="en-US" b="true" sz="7607">
                <a:solidFill>
                  <a:srgbClr val="000000"/>
                </a:solidFill>
                <a:latin typeface="Garet ExtraBold"/>
                <a:ea typeface="Garet ExtraBold"/>
                <a:cs typeface="Garet ExtraBold"/>
                <a:sym typeface="Garet ExtraBold"/>
              </a:rPr>
              <a:t>GENERATE INTEREST </a:t>
            </a:r>
          </a:p>
          <a:p>
            <a:pPr algn="ctr">
              <a:lnSpc>
                <a:spcPts val="7987"/>
              </a:lnSpc>
              <a:spcBef>
                <a:spcPct val="0"/>
              </a:spcBef>
            </a:pPr>
            <a:r>
              <a:rPr lang="en-US" b="true" sz="7607">
                <a:solidFill>
                  <a:srgbClr val="000000"/>
                </a:solidFill>
                <a:latin typeface="Garet ExtraBold"/>
                <a:ea typeface="Garet ExtraBold"/>
                <a:cs typeface="Garet ExtraBold"/>
                <a:sym typeface="Garet ExtraBold"/>
              </a:rPr>
              <a:t>IN YOUR PRODUCTS </a:t>
            </a:r>
          </a:p>
          <a:p>
            <a:pPr algn="ctr">
              <a:lnSpc>
                <a:spcPts val="7987"/>
              </a:lnSpc>
              <a:spcBef>
                <a:spcPct val="0"/>
              </a:spcBef>
            </a:pPr>
            <a:r>
              <a:rPr lang="en-US" b="true" sz="7607">
                <a:solidFill>
                  <a:srgbClr val="000000"/>
                </a:solidFill>
                <a:latin typeface="Garet ExtraBold"/>
                <a:ea typeface="Garet ExtraBold"/>
                <a:cs typeface="Garet ExtraBold"/>
                <a:sym typeface="Garet ExtraBold"/>
              </a:rPr>
              <a:t>OR SERVICES.</a:t>
            </a:r>
          </a:p>
          <a:p>
            <a:pPr algn="ctr">
              <a:lnSpc>
                <a:spcPts val="7987"/>
              </a:lnSpc>
              <a:spcBef>
                <a:spcPct val="0"/>
              </a:spcBef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14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10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855856"/>
            <a:ext cx="16445261" cy="8686800"/>
          </a:xfrm>
          <a:custGeom>
            <a:avLst/>
            <a:gdLst/>
            <a:ahLst/>
            <a:cxnLst/>
            <a:rect r="r" b="b" t="t" l="l"/>
            <a:pathLst>
              <a:path h="8686800" w="16445261">
                <a:moveTo>
                  <a:pt x="0" y="0"/>
                </a:moveTo>
                <a:lnTo>
                  <a:pt x="16445261" y="0"/>
                </a:lnTo>
                <a:lnTo>
                  <a:pt x="16445261" y="8686800"/>
                </a:lnTo>
                <a:lnTo>
                  <a:pt x="0" y="86868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7063" r="-1864" b="-45779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341756" y="1133475"/>
            <a:ext cx="14385073" cy="60980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87"/>
              </a:lnSpc>
              <a:spcBef>
                <a:spcPct val="0"/>
              </a:spcBef>
            </a:pPr>
            <a:r>
              <a:rPr lang="en-US" b="true" sz="7607">
                <a:solidFill>
                  <a:srgbClr val="000000"/>
                </a:solidFill>
                <a:latin typeface="Garet ExtraBold"/>
                <a:ea typeface="Garet ExtraBold"/>
                <a:cs typeface="Garet ExtraBold"/>
                <a:sym typeface="Garet ExtraBold"/>
              </a:rPr>
              <a:t>DESIRE:</a:t>
            </a:r>
          </a:p>
          <a:p>
            <a:pPr algn="ctr">
              <a:lnSpc>
                <a:spcPts val="7987"/>
              </a:lnSpc>
              <a:spcBef>
                <a:spcPct val="0"/>
              </a:spcBef>
            </a:pPr>
          </a:p>
          <a:p>
            <a:pPr algn="ctr">
              <a:lnSpc>
                <a:spcPts val="7987"/>
              </a:lnSpc>
              <a:spcBef>
                <a:spcPct val="0"/>
              </a:spcBef>
            </a:pPr>
            <a:r>
              <a:rPr lang="en-US" b="true" sz="7607">
                <a:solidFill>
                  <a:srgbClr val="000000"/>
                </a:solidFill>
                <a:latin typeface="Garet ExtraBold"/>
                <a:ea typeface="Garet ExtraBold"/>
                <a:cs typeface="Garet ExtraBold"/>
                <a:sym typeface="Garet ExtraBold"/>
              </a:rPr>
              <a:t> PERSUADE POTENTIAL CUSTOMERS TO CONSIDER YOUR OFFERINGS.</a:t>
            </a:r>
          </a:p>
          <a:p>
            <a:pPr algn="ctr">
              <a:lnSpc>
                <a:spcPts val="7987"/>
              </a:lnSpc>
              <a:spcBef>
                <a:spcPct val="0"/>
              </a:spcBef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15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10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855856"/>
            <a:ext cx="16445261" cy="8686800"/>
          </a:xfrm>
          <a:custGeom>
            <a:avLst/>
            <a:gdLst/>
            <a:ahLst/>
            <a:cxnLst/>
            <a:rect r="r" b="b" t="t" l="l"/>
            <a:pathLst>
              <a:path h="8686800" w="16445261">
                <a:moveTo>
                  <a:pt x="0" y="0"/>
                </a:moveTo>
                <a:lnTo>
                  <a:pt x="16445261" y="0"/>
                </a:lnTo>
                <a:lnTo>
                  <a:pt x="16445261" y="8686800"/>
                </a:lnTo>
                <a:lnTo>
                  <a:pt x="0" y="86868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7063" r="-1864" b="-45779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258122" y="1642042"/>
            <a:ext cx="13297829" cy="60980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87"/>
              </a:lnSpc>
              <a:spcBef>
                <a:spcPct val="0"/>
              </a:spcBef>
            </a:pPr>
            <a:r>
              <a:rPr lang="en-US" b="true" sz="7607">
                <a:solidFill>
                  <a:srgbClr val="000000"/>
                </a:solidFill>
                <a:latin typeface="Garet ExtraBold"/>
                <a:ea typeface="Garet ExtraBold"/>
                <a:cs typeface="Garet ExtraBold"/>
                <a:sym typeface="Garet ExtraBold"/>
              </a:rPr>
              <a:t>ACTION: </a:t>
            </a:r>
          </a:p>
          <a:p>
            <a:pPr algn="ctr">
              <a:lnSpc>
                <a:spcPts val="7987"/>
              </a:lnSpc>
              <a:spcBef>
                <a:spcPct val="0"/>
              </a:spcBef>
            </a:pPr>
          </a:p>
          <a:p>
            <a:pPr algn="ctr">
              <a:lnSpc>
                <a:spcPts val="7987"/>
              </a:lnSpc>
              <a:spcBef>
                <a:spcPct val="0"/>
              </a:spcBef>
            </a:pPr>
            <a:r>
              <a:rPr lang="en-US" b="true" sz="7607">
                <a:solidFill>
                  <a:srgbClr val="000000"/>
                </a:solidFill>
                <a:latin typeface="Garet ExtraBold"/>
                <a:ea typeface="Garet ExtraBold"/>
                <a:cs typeface="Garet ExtraBold"/>
                <a:sym typeface="Garet ExtraBold"/>
              </a:rPr>
              <a:t>CONVERT POTENTIAL CUSTOMERS INTO ACTUAL CUSTOMERS.</a:t>
            </a:r>
          </a:p>
          <a:p>
            <a:pPr algn="ctr">
              <a:lnSpc>
                <a:spcPts val="7987"/>
              </a:lnSpc>
              <a:spcBef>
                <a:spcPct val="0"/>
              </a:spcBef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16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10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855856"/>
            <a:ext cx="16445261" cy="8686800"/>
          </a:xfrm>
          <a:custGeom>
            <a:avLst/>
            <a:gdLst/>
            <a:ahLst/>
            <a:cxnLst/>
            <a:rect r="r" b="b" t="t" l="l"/>
            <a:pathLst>
              <a:path h="8686800" w="16445261">
                <a:moveTo>
                  <a:pt x="0" y="0"/>
                </a:moveTo>
                <a:lnTo>
                  <a:pt x="16445261" y="0"/>
                </a:lnTo>
                <a:lnTo>
                  <a:pt x="16445261" y="8686800"/>
                </a:lnTo>
                <a:lnTo>
                  <a:pt x="0" y="86868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7063" r="-1864" b="-45779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0" y="1233016"/>
            <a:ext cx="17723347" cy="80215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513"/>
              </a:lnSpc>
              <a:spcBef>
                <a:spcPct val="0"/>
              </a:spcBef>
            </a:pPr>
            <a:r>
              <a:rPr lang="en-US" b="true" sz="10012">
                <a:solidFill>
                  <a:srgbClr val="000000"/>
                </a:solidFill>
                <a:latin typeface="Garet ExtraBold"/>
                <a:ea typeface="Garet ExtraBold"/>
                <a:cs typeface="Garet ExtraBold"/>
                <a:sym typeface="Garet ExtraBold"/>
              </a:rPr>
              <a:t>LOYALTY: </a:t>
            </a:r>
          </a:p>
          <a:p>
            <a:pPr algn="ctr">
              <a:lnSpc>
                <a:spcPts val="10513"/>
              </a:lnSpc>
              <a:spcBef>
                <a:spcPct val="0"/>
              </a:spcBef>
            </a:pPr>
          </a:p>
          <a:p>
            <a:pPr algn="ctr">
              <a:lnSpc>
                <a:spcPts val="10513"/>
              </a:lnSpc>
              <a:spcBef>
                <a:spcPct val="0"/>
              </a:spcBef>
            </a:pPr>
            <a:r>
              <a:rPr lang="en-US" b="true" sz="10012">
                <a:solidFill>
                  <a:srgbClr val="000000"/>
                </a:solidFill>
                <a:latin typeface="Garet ExtraBold"/>
                <a:ea typeface="Garet ExtraBold"/>
                <a:cs typeface="Garet ExtraBold"/>
                <a:sym typeface="Garet ExtraBold"/>
              </a:rPr>
              <a:t>FOSTER LONG-TERM RELATIONSHIPS WITH CUSTOMERS.</a:t>
            </a:r>
          </a:p>
          <a:p>
            <a:pPr algn="ctr">
              <a:lnSpc>
                <a:spcPts val="10513"/>
              </a:lnSpc>
              <a:spcBef>
                <a:spcPct val="0"/>
              </a:spcBef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17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10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129315" y="188651"/>
            <a:ext cx="13890191" cy="9575671"/>
          </a:xfrm>
          <a:custGeom>
            <a:avLst/>
            <a:gdLst/>
            <a:ahLst/>
            <a:cxnLst/>
            <a:rect r="r" b="b" t="t" l="l"/>
            <a:pathLst>
              <a:path h="9575671" w="13890191">
                <a:moveTo>
                  <a:pt x="0" y="0"/>
                </a:moveTo>
                <a:lnTo>
                  <a:pt x="13890192" y="0"/>
                </a:lnTo>
                <a:lnTo>
                  <a:pt x="13890192" y="9575671"/>
                </a:lnTo>
                <a:lnTo>
                  <a:pt x="0" y="957567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0395" r="0" b="-24661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18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10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07380" y="493441"/>
            <a:ext cx="17412629" cy="9104971"/>
          </a:xfrm>
          <a:custGeom>
            <a:avLst/>
            <a:gdLst/>
            <a:ahLst/>
            <a:cxnLst/>
            <a:rect r="r" b="b" t="t" l="l"/>
            <a:pathLst>
              <a:path h="9104971" w="17412629">
                <a:moveTo>
                  <a:pt x="0" y="0"/>
                </a:moveTo>
                <a:lnTo>
                  <a:pt x="17412630" y="0"/>
                </a:lnTo>
                <a:lnTo>
                  <a:pt x="17412630" y="9104971"/>
                </a:lnTo>
                <a:lnTo>
                  <a:pt x="0" y="910497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4549" r="0" b="-4669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07380" y="493441"/>
            <a:ext cx="17412629" cy="9049215"/>
          </a:xfrm>
          <a:custGeom>
            <a:avLst/>
            <a:gdLst/>
            <a:ahLst/>
            <a:cxnLst/>
            <a:rect r="r" b="b" t="t" l="l"/>
            <a:pathLst>
              <a:path h="9049215" w="17412629">
                <a:moveTo>
                  <a:pt x="0" y="0"/>
                </a:moveTo>
                <a:lnTo>
                  <a:pt x="17412630" y="0"/>
                </a:lnTo>
                <a:lnTo>
                  <a:pt x="17412630" y="9049215"/>
                </a:lnTo>
                <a:lnTo>
                  <a:pt x="0" y="904921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7000"/>
            </a:blip>
            <a:stretch>
              <a:fillRect l="-13422" t="-83351" r="0" b="-144226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07380" y="493441"/>
            <a:ext cx="17412629" cy="9049215"/>
          </a:xfrm>
          <a:custGeom>
            <a:avLst/>
            <a:gdLst/>
            <a:ahLst/>
            <a:cxnLst/>
            <a:rect r="r" b="b" t="t" l="l"/>
            <a:pathLst>
              <a:path h="9049215" w="17412629">
                <a:moveTo>
                  <a:pt x="0" y="0"/>
                </a:moveTo>
                <a:lnTo>
                  <a:pt x="17412630" y="0"/>
                </a:lnTo>
                <a:lnTo>
                  <a:pt x="17412630" y="9049215"/>
                </a:lnTo>
                <a:lnTo>
                  <a:pt x="0" y="904921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7000"/>
            </a:blip>
            <a:stretch>
              <a:fillRect l="-13422" t="-83298" r="0" b="-144279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700561" y="2722524"/>
            <a:ext cx="14100717" cy="60980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87"/>
              </a:lnSpc>
              <a:spcBef>
                <a:spcPct val="0"/>
              </a:spcBef>
            </a:pPr>
            <a:r>
              <a:rPr lang="en-US" b="true" sz="7607">
                <a:solidFill>
                  <a:srgbClr val="000000"/>
                </a:solidFill>
                <a:latin typeface="Garet ExtraBold"/>
                <a:ea typeface="Garet ExtraBold"/>
                <a:cs typeface="Garet ExtraBold"/>
                <a:sym typeface="Garet ExtraBold"/>
              </a:rPr>
              <a:t>KEY PERFORMANCE INDICATORS (KPIS) IN DIGITAL MARKETING</a:t>
            </a:r>
          </a:p>
          <a:p>
            <a:pPr algn="ctr">
              <a:lnSpc>
                <a:spcPts val="7987"/>
              </a:lnSpc>
              <a:spcBef>
                <a:spcPct val="0"/>
              </a:spcBef>
            </a:pPr>
          </a:p>
          <a:p>
            <a:pPr algn="ctr">
              <a:lnSpc>
                <a:spcPts val="7987"/>
              </a:lnSpc>
              <a:spcBef>
                <a:spcPct val="0"/>
              </a:spcBef>
            </a:pPr>
          </a:p>
          <a:p>
            <a:pPr algn="ctr">
              <a:lnSpc>
                <a:spcPts val="7987"/>
              </a:lnSpc>
              <a:spcBef>
                <a:spcPct val="0"/>
              </a:spcBef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19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10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795757" y="1028700"/>
            <a:ext cx="696485" cy="649895"/>
          </a:xfrm>
          <a:custGeom>
            <a:avLst/>
            <a:gdLst/>
            <a:ahLst/>
            <a:cxnLst/>
            <a:rect r="r" b="b" t="t" l="l"/>
            <a:pathLst>
              <a:path h="649895" w="696485">
                <a:moveTo>
                  <a:pt x="0" y="0"/>
                </a:moveTo>
                <a:lnTo>
                  <a:pt x="696486" y="0"/>
                </a:lnTo>
                <a:lnTo>
                  <a:pt x="696486" y="649895"/>
                </a:lnTo>
                <a:lnTo>
                  <a:pt x="0" y="6498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624508" y="2727635"/>
            <a:ext cx="9038984" cy="20594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87"/>
              </a:lnSpc>
            </a:pPr>
            <a:r>
              <a:rPr lang="en-US" sz="7607">
                <a:solidFill>
                  <a:srgbClr val="FFFFFF"/>
                </a:solidFill>
                <a:latin typeface="Garet ExtraBold"/>
                <a:ea typeface="Garet ExtraBold"/>
                <a:cs typeface="Garet ExtraBold"/>
                <a:sym typeface="Garet ExtraBold"/>
              </a:rPr>
              <a:t>MARKETING PLAN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553900">
            <a:off x="-1103269" y="6104991"/>
            <a:ext cx="23018043" cy="7826135"/>
          </a:xfrm>
          <a:custGeom>
            <a:avLst/>
            <a:gdLst/>
            <a:ahLst/>
            <a:cxnLst/>
            <a:rect r="r" b="b" t="t" l="l"/>
            <a:pathLst>
              <a:path h="7826135" w="23018043">
                <a:moveTo>
                  <a:pt x="0" y="0"/>
                </a:moveTo>
                <a:lnTo>
                  <a:pt x="23018043" y="0"/>
                </a:lnTo>
                <a:lnTo>
                  <a:pt x="23018043" y="7826135"/>
                </a:lnTo>
                <a:lnTo>
                  <a:pt x="0" y="78261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6863868" y="5835788"/>
            <a:ext cx="4560265" cy="5425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35"/>
              </a:lnSpc>
            </a:pPr>
            <a:r>
              <a:rPr lang="en-US" sz="3589">
                <a:solidFill>
                  <a:srgbClr val="FFFFFF"/>
                </a:solidFill>
                <a:latin typeface="Amsterdam Three"/>
                <a:ea typeface="Amsterdam Three"/>
                <a:cs typeface="Amsterdam Three"/>
                <a:sym typeface="Amsterdam Three"/>
              </a:rPr>
              <a:t>Jonathan Patterson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420388" y="5158897"/>
            <a:ext cx="3447225" cy="2577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89"/>
              </a:lnSpc>
            </a:pPr>
            <a:r>
              <a:rPr lang="en-US" sz="177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Presented by: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002429" y="1878494"/>
            <a:ext cx="2283141" cy="3820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82"/>
              </a:lnSpc>
            </a:pPr>
            <a:r>
              <a:rPr lang="en-US" sz="3033">
                <a:solidFill>
                  <a:srgbClr val="FFFFFF"/>
                </a:solidFill>
                <a:latin typeface="Garet ExtraBold"/>
                <a:ea typeface="Garet ExtraBold"/>
                <a:cs typeface="Garet ExtraBold"/>
                <a:sym typeface="Garet ExtraBold"/>
              </a:rPr>
              <a:t>BORCELLE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682200" y="668055"/>
            <a:ext cx="17295305" cy="7865535"/>
          </a:xfrm>
          <a:custGeom>
            <a:avLst/>
            <a:gdLst/>
            <a:ahLst/>
            <a:cxnLst/>
            <a:rect r="r" b="b" t="t" l="l"/>
            <a:pathLst>
              <a:path h="7865535" w="17295305">
                <a:moveTo>
                  <a:pt x="0" y="0"/>
                </a:moveTo>
                <a:lnTo>
                  <a:pt x="17295304" y="0"/>
                </a:lnTo>
                <a:lnTo>
                  <a:pt x="17295304" y="7865535"/>
                </a:lnTo>
                <a:lnTo>
                  <a:pt x="0" y="786553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63297" r="0" b="-56589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682200" y="1133475"/>
            <a:ext cx="16756587" cy="81173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87"/>
              </a:lnSpc>
              <a:spcBef>
                <a:spcPct val="0"/>
              </a:spcBef>
            </a:pPr>
            <a:r>
              <a:rPr lang="en-US" b="true" sz="7607">
                <a:solidFill>
                  <a:srgbClr val="000000"/>
                </a:solidFill>
                <a:latin typeface="Garet ExtraBold"/>
                <a:ea typeface="Garet ExtraBold"/>
                <a:cs typeface="Garet ExtraBold"/>
                <a:sym typeface="Garet ExtraBold"/>
              </a:rPr>
              <a:t>WHAT IS DIGITAL MARKETING?</a:t>
            </a:r>
          </a:p>
          <a:p>
            <a:pPr algn="ctr">
              <a:lnSpc>
                <a:spcPts val="7987"/>
              </a:lnSpc>
              <a:spcBef>
                <a:spcPct val="0"/>
              </a:spcBef>
            </a:pPr>
          </a:p>
          <a:p>
            <a:pPr algn="ctr">
              <a:lnSpc>
                <a:spcPts val="7987"/>
              </a:lnSpc>
              <a:spcBef>
                <a:spcPct val="0"/>
              </a:spcBef>
            </a:pPr>
            <a:r>
              <a:rPr lang="en-US" b="true" sz="7607">
                <a:solidFill>
                  <a:srgbClr val="000000"/>
                </a:solidFill>
                <a:latin typeface="Garet ExtraBold"/>
                <a:ea typeface="Garet ExtraBold"/>
                <a:cs typeface="Garet ExtraBold"/>
                <a:sym typeface="Garet ExtraBold"/>
              </a:rPr>
              <a:t>DEFINITION: THE PROMOTION OF</a:t>
            </a:r>
          </a:p>
          <a:p>
            <a:pPr algn="ctr">
              <a:lnSpc>
                <a:spcPts val="7987"/>
              </a:lnSpc>
              <a:spcBef>
                <a:spcPct val="0"/>
              </a:spcBef>
            </a:pPr>
          </a:p>
          <a:p>
            <a:pPr algn="ctr">
              <a:lnSpc>
                <a:spcPts val="7987"/>
              </a:lnSpc>
              <a:spcBef>
                <a:spcPct val="0"/>
              </a:spcBef>
            </a:pPr>
            <a:r>
              <a:rPr lang="en-US" b="true" sz="7607">
                <a:solidFill>
                  <a:srgbClr val="000000"/>
                </a:solidFill>
                <a:latin typeface="Garet ExtraBold"/>
                <a:ea typeface="Garet ExtraBold"/>
                <a:cs typeface="Garet ExtraBold"/>
                <a:sym typeface="Garet ExtraBold"/>
              </a:rPr>
              <a:t> PRODUCTS OR BRANDS VIA</a:t>
            </a:r>
          </a:p>
          <a:p>
            <a:pPr algn="ctr">
              <a:lnSpc>
                <a:spcPts val="7987"/>
              </a:lnSpc>
              <a:spcBef>
                <a:spcPct val="0"/>
              </a:spcBef>
            </a:pPr>
          </a:p>
          <a:p>
            <a:pPr algn="ctr">
              <a:lnSpc>
                <a:spcPts val="7987"/>
              </a:lnSpc>
              <a:spcBef>
                <a:spcPct val="0"/>
              </a:spcBef>
            </a:pPr>
            <a:r>
              <a:rPr lang="en-US" b="true" sz="7607">
                <a:solidFill>
                  <a:srgbClr val="000000"/>
                </a:solidFill>
                <a:latin typeface="Garet ExtraBold"/>
                <a:ea typeface="Garet ExtraBold"/>
                <a:cs typeface="Garet ExtraBold"/>
                <a:sym typeface="Garet ExtraBold"/>
              </a:rPr>
              <a:t> ELECTRONIC MEDIA</a:t>
            </a:r>
          </a:p>
          <a:p>
            <a:pPr algn="ctr">
              <a:lnSpc>
                <a:spcPts val="7987"/>
              </a:lnSpc>
              <a:spcBef>
                <a:spcPct val="0"/>
              </a:spcBef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2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10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07380" y="493441"/>
            <a:ext cx="17412629" cy="9104971"/>
          </a:xfrm>
          <a:custGeom>
            <a:avLst/>
            <a:gdLst/>
            <a:ahLst/>
            <a:cxnLst/>
            <a:rect r="r" b="b" t="t" l="l"/>
            <a:pathLst>
              <a:path h="9104971" w="17412629">
                <a:moveTo>
                  <a:pt x="0" y="0"/>
                </a:moveTo>
                <a:lnTo>
                  <a:pt x="17412630" y="0"/>
                </a:lnTo>
                <a:lnTo>
                  <a:pt x="17412630" y="9104971"/>
                </a:lnTo>
                <a:lnTo>
                  <a:pt x="0" y="910497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4549" r="0" b="-46693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0" y="2524002"/>
            <a:ext cx="17563171" cy="6715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513"/>
              </a:lnSpc>
              <a:spcBef>
                <a:spcPct val="0"/>
              </a:spcBef>
            </a:pPr>
            <a:r>
              <a:rPr lang="en-US" b="true" sz="10012">
                <a:solidFill>
                  <a:srgbClr val="000000"/>
                </a:solidFill>
                <a:latin typeface="Garet ExtraBold"/>
                <a:ea typeface="Garet ExtraBold"/>
                <a:cs typeface="Garet ExtraBold"/>
                <a:sym typeface="Garet ExtraBold"/>
              </a:rPr>
              <a:t>WEBSITE TRAFFIC:</a:t>
            </a:r>
          </a:p>
          <a:p>
            <a:pPr algn="ctr">
              <a:lnSpc>
                <a:spcPts val="10513"/>
              </a:lnSpc>
              <a:spcBef>
                <a:spcPct val="0"/>
              </a:spcBef>
            </a:pPr>
          </a:p>
          <a:p>
            <a:pPr algn="ctr">
              <a:lnSpc>
                <a:spcPts val="10513"/>
              </a:lnSpc>
              <a:spcBef>
                <a:spcPct val="0"/>
              </a:spcBef>
            </a:pPr>
            <a:r>
              <a:rPr lang="en-US" b="true" sz="10012">
                <a:solidFill>
                  <a:srgbClr val="000000"/>
                </a:solidFill>
                <a:latin typeface="Garet ExtraBold"/>
                <a:ea typeface="Garet ExtraBold"/>
                <a:cs typeface="Garet ExtraBold"/>
                <a:sym typeface="Garet ExtraBold"/>
              </a:rPr>
              <a:t> MEASURE THE NUMBER OF VISITORS TO YOUR WEBSITE.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20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10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07380" y="493441"/>
            <a:ext cx="17412629" cy="9104971"/>
          </a:xfrm>
          <a:custGeom>
            <a:avLst/>
            <a:gdLst/>
            <a:ahLst/>
            <a:cxnLst/>
            <a:rect r="r" b="b" t="t" l="l"/>
            <a:pathLst>
              <a:path h="9104971" w="17412629">
                <a:moveTo>
                  <a:pt x="0" y="0"/>
                </a:moveTo>
                <a:lnTo>
                  <a:pt x="17412630" y="0"/>
                </a:lnTo>
                <a:lnTo>
                  <a:pt x="17412630" y="9104971"/>
                </a:lnTo>
                <a:lnTo>
                  <a:pt x="0" y="910497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4549" r="0" b="-46693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421780" y="1171575"/>
            <a:ext cx="14022659" cy="9382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513"/>
              </a:lnSpc>
              <a:spcBef>
                <a:spcPct val="0"/>
              </a:spcBef>
            </a:pPr>
            <a:r>
              <a:rPr lang="en-US" b="true" sz="10012">
                <a:solidFill>
                  <a:srgbClr val="000000"/>
                </a:solidFill>
                <a:latin typeface="Garet ExtraBold"/>
                <a:ea typeface="Garet ExtraBold"/>
                <a:cs typeface="Garet ExtraBold"/>
                <a:sym typeface="Garet ExtraBold"/>
              </a:rPr>
              <a:t>ENGAGEMENT RATE:</a:t>
            </a:r>
          </a:p>
          <a:p>
            <a:pPr algn="ctr">
              <a:lnSpc>
                <a:spcPts val="10513"/>
              </a:lnSpc>
              <a:spcBef>
                <a:spcPct val="0"/>
              </a:spcBef>
            </a:pPr>
          </a:p>
          <a:p>
            <a:pPr algn="ctr">
              <a:lnSpc>
                <a:spcPts val="10513"/>
              </a:lnSpc>
              <a:spcBef>
                <a:spcPct val="0"/>
              </a:spcBef>
            </a:pPr>
            <a:r>
              <a:rPr lang="en-US" b="true" sz="10012">
                <a:solidFill>
                  <a:srgbClr val="000000"/>
                </a:solidFill>
                <a:latin typeface="Garet ExtraBold"/>
                <a:ea typeface="Garet ExtraBold"/>
                <a:cs typeface="Garet ExtraBold"/>
                <a:sym typeface="Garet ExtraBold"/>
              </a:rPr>
              <a:t> TRACK LIKES, SHARES, COMMENTS, AND CLICKS.</a:t>
            </a:r>
          </a:p>
          <a:p>
            <a:pPr algn="ctr">
              <a:lnSpc>
                <a:spcPts val="10513"/>
              </a:lnSpc>
              <a:spcBef>
                <a:spcPct val="0"/>
              </a:spcBef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21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10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07380" y="493441"/>
            <a:ext cx="17412629" cy="9104971"/>
          </a:xfrm>
          <a:custGeom>
            <a:avLst/>
            <a:gdLst/>
            <a:ahLst/>
            <a:cxnLst/>
            <a:rect r="r" b="b" t="t" l="l"/>
            <a:pathLst>
              <a:path h="9104971" w="17412629">
                <a:moveTo>
                  <a:pt x="0" y="0"/>
                </a:moveTo>
                <a:lnTo>
                  <a:pt x="17412630" y="0"/>
                </a:lnTo>
                <a:lnTo>
                  <a:pt x="17412630" y="9104971"/>
                </a:lnTo>
                <a:lnTo>
                  <a:pt x="0" y="910497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4549" r="0" b="-46693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171575"/>
            <a:ext cx="16891310" cy="9382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513"/>
              </a:lnSpc>
              <a:spcBef>
                <a:spcPct val="0"/>
              </a:spcBef>
            </a:pPr>
            <a:r>
              <a:rPr lang="en-US" b="true" sz="10012">
                <a:solidFill>
                  <a:srgbClr val="000000"/>
                </a:solidFill>
                <a:latin typeface="Garet ExtraBold"/>
                <a:ea typeface="Garet ExtraBold"/>
                <a:cs typeface="Garet ExtraBold"/>
                <a:sym typeface="Garet ExtraBold"/>
              </a:rPr>
              <a:t>CONVERSION RATE: MEASURE THE PERCENTAGE OF VISITORS WHO TAKE A DESIRED ACTION (E.G., PURCHASE, SIGN-UP).</a:t>
            </a:r>
          </a:p>
          <a:p>
            <a:pPr algn="ctr">
              <a:lnSpc>
                <a:spcPts val="10513"/>
              </a:lnSpc>
              <a:spcBef>
                <a:spcPct val="0"/>
              </a:spcBef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22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10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07380" y="493441"/>
            <a:ext cx="17412629" cy="9104971"/>
          </a:xfrm>
          <a:custGeom>
            <a:avLst/>
            <a:gdLst/>
            <a:ahLst/>
            <a:cxnLst/>
            <a:rect r="r" b="b" t="t" l="l"/>
            <a:pathLst>
              <a:path h="9104971" w="17412629">
                <a:moveTo>
                  <a:pt x="0" y="0"/>
                </a:moveTo>
                <a:lnTo>
                  <a:pt x="17412630" y="0"/>
                </a:lnTo>
                <a:lnTo>
                  <a:pt x="17412630" y="9104971"/>
                </a:lnTo>
                <a:lnTo>
                  <a:pt x="0" y="910497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4549" r="0" b="-46693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190502"/>
            <a:ext cx="16230600" cy="8048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513"/>
              </a:lnSpc>
              <a:spcBef>
                <a:spcPct val="0"/>
              </a:spcBef>
            </a:pPr>
            <a:r>
              <a:rPr lang="en-US" b="true" sz="10012">
                <a:solidFill>
                  <a:srgbClr val="000000"/>
                </a:solidFill>
                <a:latin typeface="Garet ExtraBold"/>
                <a:ea typeface="Garet ExtraBold"/>
                <a:cs typeface="Garet ExtraBold"/>
                <a:sym typeface="Garet ExtraBold"/>
              </a:rPr>
              <a:t>RETURN ON INVESTMENT (ROI): CALCULATE THE RETURN ON YOUR MARKETING INVESTMENT.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23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10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24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10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07380" y="493441"/>
            <a:ext cx="17412629" cy="9104971"/>
          </a:xfrm>
          <a:custGeom>
            <a:avLst/>
            <a:gdLst/>
            <a:ahLst/>
            <a:cxnLst/>
            <a:rect r="r" b="b" t="t" l="l"/>
            <a:pathLst>
              <a:path h="9104971" w="17412629">
                <a:moveTo>
                  <a:pt x="0" y="0"/>
                </a:moveTo>
                <a:lnTo>
                  <a:pt x="17412630" y="0"/>
                </a:lnTo>
                <a:lnTo>
                  <a:pt x="17412630" y="9104971"/>
                </a:lnTo>
                <a:lnTo>
                  <a:pt x="0" y="910497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4549" r="0" b="-4669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07380" y="493441"/>
            <a:ext cx="17412629" cy="9104971"/>
          </a:xfrm>
          <a:custGeom>
            <a:avLst/>
            <a:gdLst/>
            <a:ahLst/>
            <a:cxnLst/>
            <a:rect r="r" b="b" t="t" l="l"/>
            <a:pathLst>
              <a:path h="9104971" w="17412629">
                <a:moveTo>
                  <a:pt x="0" y="0"/>
                </a:moveTo>
                <a:lnTo>
                  <a:pt x="17412630" y="0"/>
                </a:lnTo>
                <a:lnTo>
                  <a:pt x="17412630" y="9104971"/>
                </a:lnTo>
                <a:lnTo>
                  <a:pt x="0" y="910497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44549" r="0" b="-46693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484756" y="1171575"/>
            <a:ext cx="12796024" cy="5381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513"/>
              </a:lnSpc>
              <a:spcBef>
                <a:spcPct val="0"/>
              </a:spcBef>
            </a:pPr>
            <a:r>
              <a:rPr lang="en-US" b="true" sz="10012">
                <a:solidFill>
                  <a:srgbClr val="000000"/>
                </a:solidFill>
                <a:latin typeface="Garet ExtraBold"/>
                <a:ea typeface="Garet ExtraBold"/>
                <a:cs typeface="Garet ExtraBold"/>
                <a:sym typeface="Garet ExtraBold"/>
              </a:rPr>
              <a:t> SEARCH ENGINE OPTIMIZATION (SEO)</a:t>
            </a:r>
          </a:p>
          <a:p>
            <a:pPr algn="ctr">
              <a:lnSpc>
                <a:spcPts val="10513"/>
              </a:lnSpc>
              <a:spcBef>
                <a:spcPct val="0"/>
              </a:spcBef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25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10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07380" y="493441"/>
            <a:ext cx="17412629" cy="9104971"/>
          </a:xfrm>
          <a:custGeom>
            <a:avLst/>
            <a:gdLst/>
            <a:ahLst/>
            <a:cxnLst/>
            <a:rect r="r" b="b" t="t" l="l"/>
            <a:pathLst>
              <a:path h="9104971" w="17412629">
                <a:moveTo>
                  <a:pt x="0" y="0"/>
                </a:moveTo>
                <a:lnTo>
                  <a:pt x="17412630" y="0"/>
                </a:lnTo>
                <a:lnTo>
                  <a:pt x="17412630" y="9104971"/>
                </a:lnTo>
                <a:lnTo>
                  <a:pt x="0" y="910497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4549" r="0" b="-4669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07380" y="493441"/>
            <a:ext cx="17412629" cy="9104971"/>
          </a:xfrm>
          <a:custGeom>
            <a:avLst/>
            <a:gdLst/>
            <a:ahLst/>
            <a:cxnLst/>
            <a:rect r="r" b="b" t="t" l="l"/>
            <a:pathLst>
              <a:path h="9104971" w="17412629">
                <a:moveTo>
                  <a:pt x="0" y="0"/>
                </a:moveTo>
                <a:lnTo>
                  <a:pt x="17412630" y="0"/>
                </a:lnTo>
                <a:lnTo>
                  <a:pt x="17412630" y="9104971"/>
                </a:lnTo>
                <a:lnTo>
                  <a:pt x="0" y="910497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44549" r="0" b="-46693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198756" y="1171575"/>
            <a:ext cx="16392293" cy="9382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513"/>
              </a:lnSpc>
              <a:spcBef>
                <a:spcPct val="0"/>
              </a:spcBef>
            </a:pPr>
            <a:r>
              <a:rPr lang="en-US" b="true" sz="10012">
                <a:solidFill>
                  <a:srgbClr val="000000"/>
                </a:solidFill>
                <a:latin typeface="Garet ExtraBold"/>
                <a:ea typeface="Garet ExtraBold"/>
                <a:cs typeface="Garet ExtraBold"/>
                <a:sym typeface="Garet ExtraBold"/>
              </a:rPr>
              <a:t>WHAT IS SEO? THE PROCESS OF OPTIMIZING YOUR WEBSITE TO RANK HIGHER IN SEARCH ENGINE RESULTS.</a:t>
            </a:r>
          </a:p>
          <a:p>
            <a:pPr algn="ctr">
              <a:lnSpc>
                <a:spcPts val="10513"/>
              </a:lnSpc>
              <a:spcBef>
                <a:spcPct val="0"/>
              </a:spcBef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26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10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07380" y="493441"/>
            <a:ext cx="17412629" cy="9104971"/>
          </a:xfrm>
          <a:custGeom>
            <a:avLst/>
            <a:gdLst/>
            <a:ahLst/>
            <a:cxnLst/>
            <a:rect r="r" b="b" t="t" l="l"/>
            <a:pathLst>
              <a:path h="9104971" w="17412629">
                <a:moveTo>
                  <a:pt x="0" y="0"/>
                </a:moveTo>
                <a:lnTo>
                  <a:pt x="17412630" y="0"/>
                </a:lnTo>
                <a:lnTo>
                  <a:pt x="17412630" y="9104971"/>
                </a:lnTo>
                <a:lnTo>
                  <a:pt x="0" y="910497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4549" r="0" b="-4669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07380" y="493441"/>
            <a:ext cx="17412629" cy="9104971"/>
          </a:xfrm>
          <a:custGeom>
            <a:avLst/>
            <a:gdLst/>
            <a:ahLst/>
            <a:cxnLst/>
            <a:rect r="r" b="b" t="t" l="l"/>
            <a:pathLst>
              <a:path h="9104971" w="17412629">
                <a:moveTo>
                  <a:pt x="0" y="0"/>
                </a:moveTo>
                <a:lnTo>
                  <a:pt x="17412630" y="0"/>
                </a:lnTo>
                <a:lnTo>
                  <a:pt x="17412630" y="9104971"/>
                </a:lnTo>
                <a:lnTo>
                  <a:pt x="0" y="910497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44549" r="0" b="-46693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561171" y="1171575"/>
            <a:ext cx="16029878" cy="9382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513"/>
              </a:lnSpc>
              <a:spcBef>
                <a:spcPct val="0"/>
              </a:spcBef>
            </a:pPr>
            <a:r>
              <a:rPr lang="en-US" b="true" sz="10012">
                <a:solidFill>
                  <a:srgbClr val="000000"/>
                </a:solidFill>
                <a:latin typeface="Garet ExtraBold"/>
                <a:ea typeface="Garet ExtraBold"/>
                <a:cs typeface="Garet ExtraBold"/>
                <a:sym typeface="Garet ExtraBold"/>
              </a:rPr>
              <a:t>ON-PAGE SEO: OPTIMIZING WEBSITE CONTENT, INCLUDING TITLES, META DESCRIPTIONS, AND HEADERS.</a:t>
            </a:r>
          </a:p>
          <a:p>
            <a:pPr algn="ctr">
              <a:lnSpc>
                <a:spcPts val="10513"/>
              </a:lnSpc>
              <a:spcBef>
                <a:spcPct val="0"/>
              </a:spcBef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27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10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07380" y="493441"/>
            <a:ext cx="17412629" cy="9104971"/>
          </a:xfrm>
          <a:custGeom>
            <a:avLst/>
            <a:gdLst/>
            <a:ahLst/>
            <a:cxnLst/>
            <a:rect r="r" b="b" t="t" l="l"/>
            <a:pathLst>
              <a:path h="9104971" w="17412629">
                <a:moveTo>
                  <a:pt x="0" y="0"/>
                </a:moveTo>
                <a:lnTo>
                  <a:pt x="17412630" y="0"/>
                </a:lnTo>
                <a:lnTo>
                  <a:pt x="17412630" y="9104971"/>
                </a:lnTo>
                <a:lnTo>
                  <a:pt x="0" y="910497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4549" r="0" b="-4669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07380" y="493441"/>
            <a:ext cx="17412629" cy="9104971"/>
          </a:xfrm>
          <a:custGeom>
            <a:avLst/>
            <a:gdLst/>
            <a:ahLst/>
            <a:cxnLst/>
            <a:rect r="r" b="b" t="t" l="l"/>
            <a:pathLst>
              <a:path h="9104971" w="17412629">
                <a:moveTo>
                  <a:pt x="0" y="0"/>
                </a:moveTo>
                <a:lnTo>
                  <a:pt x="17412630" y="0"/>
                </a:lnTo>
                <a:lnTo>
                  <a:pt x="17412630" y="9104971"/>
                </a:lnTo>
                <a:lnTo>
                  <a:pt x="0" y="910497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44549" r="0" b="-46693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867829" y="1171575"/>
            <a:ext cx="16420171" cy="6715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513"/>
              </a:lnSpc>
              <a:spcBef>
                <a:spcPct val="0"/>
              </a:spcBef>
            </a:pPr>
            <a:r>
              <a:rPr lang="en-US" b="true" sz="10012">
                <a:solidFill>
                  <a:srgbClr val="000000"/>
                </a:solidFill>
                <a:latin typeface="Garet ExtraBold"/>
                <a:ea typeface="Garet ExtraBold"/>
                <a:cs typeface="Garet ExtraBold"/>
                <a:sym typeface="Garet ExtraBold"/>
              </a:rPr>
              <a:t>OFF-PAGE SEO: BUILDING BACKLINKS AND IMPROVING WEBSITE AUTHORITY.</a:t>
            </a:r>
          </a:p>
          <a:p>
            <a:pPr algn="ctr">
              <a:lnSpc>
                <a:spcPts val="10513"/>
              </a:lnSpc>
              <a:spcBef>
                <a:spcPct val="0"/>
              </a:spcBef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28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10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07380" y="493441"/>
            <a:ext cx="17412629" cy="9104971"/>
          </a:xfrm>
          <a:custGeom>
            <a:avLst/>
            <a:gdLst/>
            <a:ahLst/>
            <a:cxnLst/>
            <a:rect r="r" b="b" t="t" l="l"/>
            <a:pathLst>
              <a:path h="9104971" w="17412629">
                <a:moveTo>
                  <a:pt x="0" y="0"/>
                </a:moveTo>
                <a:lnTo>
                  <a:pt x="17412630" y="0"/>
                </a:lnTo>
                <a:lnTo>
                  <a:pt x="17412630" y="9104971"/>
                </a:lnTo>
                <a:lnTo>
                  <a:pt x="0" y="910497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4549" r="0" b="-4669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07380" y="493441"/>
            <a:ext cx="17412629" cy="9104971"/>
          </a:xfrm>
          <a:custGeom>
            <a:avLst/>
            <a:gdLst/>
            <a:ahLst/>
            <a:cxnLst/>
            <a:rect r="r" b="b" t="t" l="l"/>
            <a:pathLst>
              <a:path h="9104971" w="17412629">
                <a:moveTo>
                  <a:pt x="0" y="0"/>
                </a:moveTo>
                <a:lnTo>
                  <a:pt x="17412630" y="0"/>
                </a:lnTo>
                <a:lnTo>
                  <a:pt x="17412630" y="9104971"/>
                </a:lnTo>
                <a:lnTo>
                  <a:pt x="0" y="910497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44549" r="0" b="-46693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1857252"/>
            <a:ext cx="16230600" cy="6715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513"/>
              </a:lnSpc>
              <a:spcBef>
                <a:spcPct val="0"/>
              </a:spcBef>
            </a:pPr>
            <a:r>
              <a:rPr lang="en-US" b="true" sz="10012">
                <a:solidFill>
                  <a:srgbClr val="000000"/>
                </a:solidFill>
                <a:latin typeface="Garet ExtraBold"/>
                <a:ea typeface="Garet ExtraBold"/>
                <a:cs typeface="Garet ExtraBold"/>
                <a:sym typeface="Garet ExtraBold"/>
              </a:rPr>
              <a:t>TECHNICAL SEO: ENSURING YOUR WEBSITE IS TECHNICALLY SOUND FOR SEARCH ENGINES.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29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10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795757" y="1028700"/>
            <a:ext cx="696485" cy="649895"/>
          </a:xfrm>
          <a:custGeom>
            <a:avLst/>
            <a:gdLst/>
            <a:ahLst/>
            <a:cxnLst/>
            <a:rect r="r" b="b" t="t" l="l"/>
            <a:pathLst>
              <a:path h="649895" w="696485">
                <a:moveTo>
                  <a:pt x="0" y="0"/>
                </a:moveTo>
                <a:lnTo>
                  <a:pt x="696486" y="0"/>
                </a:lnTo>
                <a:lnTo>
                  <a:pt x="696486" y="649895"/>
                </a:lnTo>
                <a:lnTo>
                  <a:pt x="0" y="6498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624508" y="2727635"/>
            <a:ext cx="9038984" cy="20594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87"/>
              </a:lnSpc>
            </a:pPr>
            <a:r>
              <a:rPr lang="en-US" sz="7607">
                <a:solidFill>
                  <a:srgbClr val="FFFFFF"/>
                </a:solidFill>
                <a:latin typeface="Garet ExtraBold"/>
                <a:ea typeface="Garet ExtraBold"/>
                <a:cs typeface="Garet ExtraBold"/>
                <a:sym typeface="Garet ExtraBold"/>
              </a:rPr>
              <a:t>MARKETING PLAN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553900">
            <a:off x="-1103269" y="6104991"/>
            <a:ext cx="23018043" cy="7826135"/>
          </a:xfrm>
          <a:custGeom>
            <a:avLst/>
            <a:gdLst/>
            <a:ahLst/>
            <a:cxnLst/>
            <a:rect r="r" b="b" t="t" l="l"/>
            <a:pathLst>
              <a:path h="7826135" w="23018043">
                <a:moveTo>
                  <a:pt x="0" y="0"/>
                </a:moveTo>
                <a:lnTo>
                  <a:pt x="23018043" y="0"/>
                </a:lnTo>
                <a:lnTo>
                  <a:pt x="23018043" y="7826135"/>
                </a:lnTo>
                <a:lnTo>
                  <a:pt x="0" y="78261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6863868" y="5835788"/>
            <a:ext cx="4560265" cy="5425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35"/>
              </a:lnSpc>
            </a:pPr>
            <a:r>
              <a:rPr lang="en-US" sz="3589">
                <a:solidFill>
                  <a:srgbClr val="FFFFFF"/>
                </a:solidFill>
                <a:latin typeface="Amsterdam Three"/>
                <a:ea typeface="Amsterdam Three"/>
                <a:cs typeface="Amsterdam Three"/>
                <a:sym typeface="Amsterdam Three"/>
              </a:rPr>
              <a:t>Jonathan Patterson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420388" y="5158897"/>
            <a:ext cx="3447225" cy="2577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89"/>
              </a:lnSpc>
            </a:pPr>
            <a:r>
              <a:rPr lang="en-US" sz="177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Presented by: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002429" y="1878494"/>
            <a:ext cx="2283141" cy="3820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82"/>
              </a:lnSpc>
            </a:pPr>
            <a:r>
              <a:rPr lang="en-US" sz="3033">
                <a:solidFill>
                  <a:srgbClr val="FFFFFF"/>
                </a:solidFill>
                <a:latin typeface="Garet ExtraBold"/>
                <a:ea typeface="Garet ExtraBold"/>
                <a:cs typeface="Garet ExtraBold"/>
                <a:sym typeface="Garet ExtraBold"/>
              </a:rPr>
              <a:t>BORCELLE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680457" y="171896"/>
            <a:ext cx="16385567" cy="10222268"/>
          </a:xfrm>
          <a:custGeom>
            <a:avLst/>
            <a:gdLst/>
            <a:ahLst/>
            <a:cxnLst/>
            <a:rect r="r" b="b" t="t" l="l"/>
            <a:pathLst>
              <a:path h="10222268" w="16385567">
                <a:moveTo>
                  <a:pt x="0" y="0"/>
                </a:moveTo>
                <a:lnTo>
                  <a:pt x="16385567" y="0"/>
                </a:lnTo>
                <a:lnTo>
                  <a:pt x="16385567" y="10222268"/>
                </a:lnTo>
                <a:lnTo>
                  <a:pt x="0" y="1022226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35042" r="0" b="-2525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680457" y="315030"/>
            <a:ext cx="16230600" cy="111462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87"/>
              </a:lnSpc>
              <a:spcBef>
                <a:spcPct val="0"/>
              </a:spcBef>
            </a:pPr>
            <a:r>
              <a:rPr lang="en-US" b="true" sz="7607">
                <a:solidFill>
                  <a:srgbClr val="000000"/>
                </a:solidFill>
                <a:latin typeface="Garet ExtraBold"/>
                <a:ea typeface="Garet ExtraBold"/>
                <a:cs typeface="Garet ExtraBold"/>
                <a:sym typeface="Garet ExtraBold"/>
              </a:rPr>
              <a:t>KEY CHANNELS:</a:t>
            </a:r>
          </a:p>
          <a:p>
            <a:pPr algn="ctr">
              <a:lnSpc>
                <a:spcPts val="7987"/>
              </a:lnSpc>
              <a:spcBef>
                <a:spcPct val="0"/>
              </a:spcBef>
            </a:pPr>
          </a:p>
          <a:p>
            <a:pPr algn="ctr">
              <a:lnSpc>
                <a:spcPts val="7987"/>
              </a:lnSpc>
              <a:spcBef>
                <a:spcPct val="0"/>
              </a:spcBef>
            </a:pPr>
            <a:r>
              <a:rPr lang="en-US" b="true" sz="7607">
                <a:solidFill>
                  <a:srgbClr val="000000"/>
                </a:solidFill>
                <a:latin typeface="Garet ExtraBold"/>
                <a:ea typeface="Garet ExtraBold"/>
                <a:cs typeface="Garet ExtraBold"/>
                <a:sym typeface="Garet ExtraBold"/>
              </a:rPr>
              <a:t>SEARCH ENGINE OPTIMIZATION (SEO)</a:t>
            </a:r>
          </a:p>
          <a:p>
            <a:pPr algn="ctr">
              <a:lnSpc>
                <a:spcPts val="7987"/>
              </a:lnSpc>
              <a:spcBef>
                <a:spcPct val="0"/>
              </a:spcBef>
            </a:pPr>
            <a:r>
              <a:rPr lang="en-US" b="true" sz="7607">
                <a:solidFill>
                  <a:srgbClr val="000000"/>
                </a:solidFill>
                <a:latin typeface="Garet ExtraBold"/>
                <a:ea typeface="Garet ExtraBold"/>
                <a:cs typeface="Garet ExtraBold"/>
                <a:sym typeface="Garet ExtraBold"/>
              </a:rPr>
              <a:t> </a:t>
            </a:r>
          </a:p>
          <a:p>
            <a:pPr algn="ctr">
              <a:lnSpc>
                <a:spcPts val="7987"/>
              </a:lnSpc>
              <a:spcBef>
                <a:spcPct val="0"/>
              </a:spcBef>
            </a:pPr>
            <a:r>
              <a:rPr lang="en-US" b="true" sz="7607">
                <a:solidFill>
                  <a:srgbClr val="000000"/>
                </a:solidFill>
                <a:latin typeface="Garet ExtraBold"/>
                <a:ea typeface="Garet ExtraBold"/>
                <a:cs typeface="Garet ExtraBold"/>
                <a:sym typeface="Garet ExtraBold"/>
              </a:rPr>
              <a:t>PAY-PER-CLICK (PPC) ADVERTISING</a:t>
            </a:r>
          </a:p>
          <a:p>
            <a:pPr algn="ctr">
              <a:lnSpc>
                <a:spcPts val="7987"/>
              </a:lnSpc>
              <a:spcBef>
                <a:spcPct val="0"/>
              </a:spcBef>
            </a:pPr>
            <a:r>
              <a:rPr lang="en-US" b="true" sz="7607">
                <a:solidFill>
                  <a:srgbClr val="000000"/>
                </a:solidFill>
                <a:latin typeface="Garet ExtraBold"/>
                <a:ea typeface="Garet ExtraBold"/>
                <a:cs typeface="Garet ExtraBold"/>
                <a:sym typeface="Garet ExtraBold"/>
              </a:rPr>
              <a:t> </a:t>
            </a:r>
          </a:p>
          <a:p>
            <a:pPr algn="ctr">
              <a:lnSpc>
                <a:spcPts val="7987"/>
              </a:lnSpc>
              <a:spcBef>
                <a:spcPct val="0"/>
              </a:spcBef>
            </a:pPr>
            <a:r>
              <a:rPr lang="en-US" b="true" sz="7607">
                <a:solidFill>
                  <a:srgbClr val="000000"/>
                </a:solidFill>
                <a:latin typeface="Garet ExtraBold"/>
                <a:ea typeface="Garet ExtraBold"/>
                <a:cs typeface="Garet ExtraBold"/>
                <a:sym typeface="Garet ExtraBold"/>
              </a:rPr>
              <a:t>SOCIAL MEDIA MARKETING</a:t>
            </a:r>
          </a:p>
          <a:p>
            <a:pPr algn="ctr">
              <a:lnSpc>
                <a:spcPts val="7987"/>
              </a:lnSpc>
              <a:spcBef>
                <a:spcPct val="0"/>
              </a:spcBef>
            </a:pPr>
            <a:r>
              <a:rPr lang="en-US" b="true" sz="7607">
                <a:solidFill>
                  <a:srgbClr val="000000"/>
                </a:solidFill>
                <a:latin typeface="Garet ExtraBold"/>
                <a:ea typeface="Garet ExtraBold"/>
                <a:cs typeface="Garet ExtraBold"/>
                <a:sym typeface="Garet ExtraBold"/>
              </a:rPr>
              <a:t> </a:t>
            </a:r>
          </a:p>
          <a:p>
            <a:pPr algn="ctr">
              <a:lnSpc>
                <a:spcPts val="7987"/>
              </a:lnSpc>
              <a:spcBef>
                <a:spcPct val="0"/>
              </a:spcBef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3</a:t>
            </a: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10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045809" y="0"/>
            <a:ext cx="13834520" cy="10287000"/>
          </a:xfrm>
          <a:custGeom>
            <a:avLst/>
            <a:gdLst/>
            <a:ahLst/>
            <a:cxnLst/>
            <a:rect r="r" b="b" t="t" l="l"/>
            <a:pathLst>
              <a:path h="10287000" w="13834520">
                <a:moveTo>
                  <a:pt x="0" y="0"/>
                </a:moveTo>
                <a:lnTo>
                  <a:pt x="13834519" y="0"/>
                </a:lnTo>
                <a:lnTo>
                  <a:pt x="13834519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7242" r="0" b="-1724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30</a:t>
            </a: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84356" y="270417"/>
            <a:ext cx="17747166" cy="9690410"/>
          </a:xfrm>
          <a:custGeom>
            <a:avLst/>
            <a:gdLst/>
            <a:ahLst/>
            <a:cxnLst/>
            <a:rect r="r" b="b" t="t" l="l"/>
            <a:pathLst>
              <a:path h="9690410" w="17747166">
                <a:moveTo>
                  <a:pt x="0" y="0"/>
                </a:moveTo>
                <a:lnTo>
                  <a:pt x="17747166" y="0"/>
                </a:lnTo>
                <a:lnTo>
                  <a:pt x="17747166" y="9690410"/>
                </a:lnTo>
                <a:lnTo>
                  <a:pt x="0" y="96904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1283" r="0" b="-41858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171575"/>
            <a:ext cx="15726007" cy="4048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513"/>
              </a:lnSpc>
              <a:spcBef>
                <a:spcPct val="0"/>
              </a:spcBef>
            </a:pPr>
            <a:r>
              <a:rPr lang="en-US" b="true" sz="10012">
                <a:solidFill>
                  <a:srgbClr val="000000"/>
                </a:solidFill>
                <a:latin typeface="Garet ExtraBold"/>
                <a:ea typeface="Garet ExtraBold"/>
                <a:cs typeface="Garet ExtraBold"/>
                <a:sym typeface="Garet ExtraBold"/>
              </a:rPr>
              <a:t>PAY-PER-CLICK (PPC) ADVERTISING</a:t>
            </a:r>
          </a:p>
          <a:p>
            <a:pPr algn="ctr">
              <a:lnSpc>
                <a:spcPts val="10513"/>
              </a:lnSpc>
              <a:spcBef>
                <a:spcPct val="0"/>
              </a:spcBef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31</a:t>
            </a:r>
          </a:p>
        </p:txBody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84356" y="270417"/>
            <a:ext cx="17747166" cy="9690410"/>
          </a:xfrm>
          <a:custGeom>
            <a:avLst/>
            <a:gdLst/>
            <a:ahLst/>
            <a:cxnLst/>
            <a:rect r="r" b="b" t="t" l="l"/>
            <a:pathLst>
              <a:path h="9690410" w="17747166">
                <a:moveTo>
                  <a:pt x="0" y="0"/>
                </a:moveTo>
                <a:lnTo>
                  <a:pt x="17747166" y="0"/>
                </a:lnTo>
                <a:lnTo>
                  <a:pt x="17747166" y="9690410"/>
                </a:lnTo>
                <a:lnTo>
                  <a:pt x="0" y="96904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1283" r="0" b="-41858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171575"/>
            <a:ext cx="15896063" cy="9382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513"/>
              </a:lnSpc>
              <a:spcBef>
                <a:spcPct val="0"/>
              </a:spcBef>
            </a:pPr>
            <a:r>
              <a:rPr lang="en-US" b="true" sz="10012">
                <a:solidFill>
                  <a:srgbClr val="000000"/>
                </a:solidFill>
                <a:latin typeface="Garet ExtraBold"/>
                <a:ea typeface="Garet ExtraBold"/>
                <a:cs typeface="Garet ExtraBold"/>
                <a:sym typeface="Garet ExtraBold"/>
              </a:rPr>
              <a:t>WHAT IS PPC? A DIGITAL ADVERTISING MODEL WHERE ADVERTISERS PAY A FEE EACH TIME THEIR AD IS CLICKED.</a:t>
            </a:r>
          </a:p>
          <a:p>
            <a:pPr algn="ctr">
              <a:lnSpc>
                <a:spcPts val="10513"/>
              </a:lnSpc>
              <a:spcBef>
                <a:spcPct val="0"/>
              </a:spcBef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32</a:t>
            </a:r>
          </a:p>
        </p:txBody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84356" y="270417"/>
            <a:ext cx="17747166" cy="9690410"/>
          </a:xfrm>
          <a:custGeom>
            <a:avLst/>
            <a:gdLst/>
            <a:ahLst/>
            <a:cxnLst/>
            <a:rect r="r" b="b" t="t" l="l"/>
            <a:pathLst>
              <a:path h="9690410" w="17747166">
                <a:moveTo>
                  <a:pt x="0" y="0"/>
                </a:moveTo>
                <a:lnTo>
                  <a:pt x="17747166" y="0"/>
                </a:lnTo>
                <a:lnTo>
                  <a:pt x="17747166" y="9690410"/>
                </a:lnTo>
                <a:lnTo>
                  <a:pt x="0" y="96904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1283" r="0" b="-41858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198756" y="1171575"/>
            <a:ext cx="17089244" cy="6715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513"/>
              </a:lnSpc>
              <a:spcBef>
                <a:spcPct val="0"/>
              </a:spcBef>
            </a:pPr>
            <a:r>
              <a:rPr lang="en-US" b="true" sz="10012">
                <a:solidFill>
                  <a:srgbClr val="000000"/>
                </a:solidFill>
                <a:latin typeface="Garet ExtraBold"/>
                <a:ea typeface="Garet ExtraBold"/>
                <a:cs typeface="Garet ExtraBold"/>
                <a:sym typeface="Garet ExtraBold"/>
              </a:rPr>
              <a:t>GOOGLE ADS: CREATE AND MANAGE TEXT, DISPLAY, AND VIDEO ADS ON GOOGLE.</a:t>
            </a:r>
          </a:p>
          <a:p>
            <a:pPr algn="ctr">
              <a:lnSpc>
                <a:spcPts val="10513"/>
              </a:lnSpc>
              <a:spcBef>
                <a:spcPct val="0"/>
              </a:spcBef>
            </a:pPr>
            <a:r>
              <a:rPr lang="en-US" b="true" sz="10012">
                <a:solidFill>
                  <a:srgbClr val="000000"/>
                </a:solidFill>
                <a:latin typeface="Garet ExtraBold"/>
                <a:ea typeface="Garet ExtraBold"/>
                <a:cs typeface="Garet ExtraBold"/>
                <a:sym typeface="Garet ExtraBold"/>
              </a:rPr>
              <a:t>SOCIAL MEDIA 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33</a:t>
            </a:r>
          </a:p>
        </p:txBody>
      </p: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10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07380" y="493441"/>
            <a:ext cx="17412629" cy="9104971"/>
          </a:xfrm>
          <a:custGeom>
            <a:avLst/>
            <a:gdLst/>
            <a:ahLst/>
            <a:cxnLst/>
            <a:rect r="r" b="b" t="t" l="l"/>
            <a:pathLst>
              <a:path h="9104971" w="17412629">
                <a:moveTo>
                  <a:pt x="0" y="0"/>
                </a:moveTo>
                <a:lnTo>
                  <a:pt x="17412630" y="0"/>
                </a:lnTo>
                <a:lnTo>
                  <a:pt x="17412630" y="9104971"/>
                </a:lnTo>
                <a:lnTo>
                  <a:pt x="0" y="910497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4549" r="0" b="-46693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171575"/>
            <a:ext cx="17259300" cy="9382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513"/>
              </a:lnSpc>
              <a:spcBef>
                <a:spcPct val="0"/>
              </a:spcBef>
            </a:pPr>
            <a:r>
              <a:rPr lang="en-US" b="true" sz="10012">
                <a:solidFill>
                  <a:srgbClr val="000000"/>
                </a:solidFill>
                <a:latin typeface="Garet ExtraBold"/>
                <a:ea typeface="Garet ExtraBold"/>
                <a:cs typeface="Garet ExtraBold"/>
                <a:sym typeface="Garet ExtraBold"/>
              </a:rPr>
              <a:t>ADVERTISING: USE PLATFORMS LIKE FACEBOOK, INSTAGRAM, AND LINKEDIN TO TARGET SPECIFIC AUDIENCES.</a:t>
            </a:r>
          </a:p>
          <a:p>
            <a:pPr algn="ctr">
              <a:lnSpc>
                <a:spcPts val="10513"/>
              </a:lnSpc>
              <a:spcBef>
                <a:spcPct val="0"/>
              </a:spcBef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34</a:t>
            </a:r>
          </a:p>
        </p:txBody>
      </p: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10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07380" y="493441"/>
            <a:ext cx="17412629" cy="9104971"/>
          </a:xfrm>
          <a:custGeom>
            <a:avLst/>
            <a:gdLst/>
            <a:ahLst/>
            <a:cxnLst/>
            <a:rect r="r" b="b" t="t" l="l"/>
            <a:pathLst>
              <a:path h="9104971" w="17412629">
                <a:moveTo>
                  <a:pt x="0" y="0"/>
                </a:moveTo>
                <a:lnTo>
                  <a:pt x="17412630" y="0"/>
                </a:lnTo>
                <a:lnTo>
                  <a:pt x="17412630" y="9104971"/>
                </a:lnTo>
                <a:lnTo>
                  <a:pt x="0" y="910497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4549" r="0" b="-46693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857252"/>
            <a:ext cx="16230600" cy="6715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513"/>
              </a:lnSpc>
              <a:spcBef>
                <a:spcPct val="0"/>
              </a:spcBef>
            </a:pPr>
            <a:r>
              <a:rPr lang="en-US" b="true" sz="10012">
                <a:solidFill>
                  <a:srgbClr val="000000"/>
                </a:solidFill>
                <a:latin typeface="Garet ExtraBold"/>
                <a:ea typeface="Garet ExtraBold"/>
                <a:cs typeface="Garet ExtraBold"/>
                <a:sym typeface="Garet ExtraBold"/>
              </a:rPr>
              <a:t>REMARKETING: RETARGET USERS WHO HAVE VISITED YOUR WEBSITE BUT HAVEN'T CONVERTED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35</a:t>
            </a:r>
          </a:p>
        </p:txBody>
      </p:sp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10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435507" y="0"/>
            <a:ext cx="11802520" cy="10287000"/>
          </a:xfrm>
          <a:custGeom>
            <a:avLst/>
            <a:gdLst/>
            <a:ahLst/>
            <a:cxnLst/>
            <a:rect r="r" b="b" t="t" l="l"/>
            <a:pathLst>
              <a:path h="10287000" w="11802520">
                <a:moveTo>
                  <a:pt x="0" y="0"/>
                </a:moveTo>
                <a:lnTo>
                  <a:pt x="11802520" y="0"/>
                </a:lnTo>
                <a:lnTo>
                  <a:pt x="1180252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636" r="-471" b="-7636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36</a:t>
            </a:r>
          </a:p>
        </p:txBody>
      </p:sp>
    </p:spTree>
  </p:cSld>
  <p:clrMapOvr>
    <a:masterClrMapping/>
  </p:clrMapOvr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10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63137" y="632832"/>
            <a:ext cx="17189605" cy="9077093"/>
          </a:xfrm>
          <a:custGeom>
            <a:avLst/>
            <a:gdLst/>
            <a:ahLst/>
            <a:cxnLst/>
            <a:rect r="r" b="b" t="t" l="l"/>
            <a:pathLst>
              <a:path h="9077093" w="17189605">
                <a:moveTo>
                  <a:pt x="0" y="0"/>
                </a:moveTo>
                <a:lnTo>
                  <a:pt x="17189604" y="0"/>
                </a:lnTo>
                <a:lnTo>
                  <a:pt x="17189604" y="9077092"/>
                </a:lnTo>
                <a:lnTo>
                  <a:pt x="0" y="90770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4993" r="0" b="-4437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87505" y="632832"/>
            <a:ext cx="17365237" cy="8909824"/>
          </a:xfrm>
          <a:custGeom>
            <a:avLst/>
            <a:gdLst/>
            <a:ahLst/>
            <a:cxnLst/>
            <a:rect r="r" b="b" t="t" l="l"/>
            <a:pathLst>
              <a:path h="8909824" w="17365237">
                <a:moveTo>
                  <a:pt x="0" y="0"/>
                </a:moveTo>
                <a:lnTo>
                  <a:pt x="17365236" y="0"/>
                </a:lnTo>
                <a:lnTo>
                  <a:pt x="17365236" y="8909824"/>
                </a:lnTo>
                <a:lnTo>
                  <a:pt x="0" y="890982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7000"/>
            </a:blip>
            <a:stretch>
              <a:fillRect l="-12626" t="-84863" r="0" b="-144606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635249" y="1171575"/>
            <a:ext cx="15017502" cy="2714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513"/>
              </a:lnSpc>
              <a:spcBef>
                <a:spcPct val="0"/>
              </a:spcBef>
            </a:pPr>
            <a:r>
              <a:rPr lang="en-US" b="true" sz="10012">
                <a:solidFill>
                  <a:srgbClr val="000000"/>
                </a:solidFill>
                <a:latin typeface="Garet ExtraBold"/>
                <a:ea typeface="Garet ExtraBold"/>
                <a:cs typeface="Garet ExtraBold"/>
                <a:sym typeface="Garet ExtraBold"/>
              </a:rPr>
              <a:t>CONTENT MARKETING</a:t>
            </a:r>
          </a:p>
          <a:p>
            <a:pPr algn="ctr">
              <a:lnSpc>
                <a:spcPts val="10513"/>
              </a:lnSpc>
              <a:spcBef>
                <a:spcPct val="0"/>
              </a:spcBef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37</a:t>
            </a:r>
          </a:p>
        </p:txBody>
      </p:sp>
    </p:spTree>
  </p:cSld>
  <p:clrMapOvr>
    <a:masterClrMapping/>
  </p:clrMapOvr>
</p:sld>
</file>

<file path=ppt/slides/slide3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10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63137" y="632832"/>
            <a:ext cx="17189605" cy="9077093"/>
          </a:xfrm>
          <a:custGeom>
            <a:avLst/>
            <a:gdLst/>
            <a:ahLst/>
            <a:cxnLst/>
            <a:rect r="r" b="b" t="t" l="l"/>
            <a:pathLst>
              <a:path h="9077093" w="17189605">
                <a:moveTo>
                  <a:pt x="0" y="0"/>
                </a:moveTo>
                <a:lnTo>
                  <a:pt x="17189604" y="0"/>
                </a:lnTo>
                <a:lnTo>
                  <a:pt x="17189604" y="9077092"/>
                </a:lnTo>
                <a:lnTo>
                  <a:pt x="0" y="90770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4993" r="0" b="-44379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0" y="1171575"/>
            <a:ext cx="18288000" cy="9382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513"/>
              </a:lnSpc>
              <a:spcBef>
                <a:spcPct val="0"/>
              </a:spcBef>
            </a:pPr>
            <a:r>
              <a:rPr lang="en-US" b="true" sz="10012">
                <a:solidFill>
                  <a:srgbClr val="000000"/>
                </a:solidFill>
                <a:latin typeface="Garet ExtraBold"/>
                <a:ea typeface="Garet ExtraBold"/>
                <a:cs typeface="Garet ExtraBold"/>
                <a:sym typeface="Garet ExtraBold"/>
              </a:rPr>
              <a:t>WHAT IS CONTENT MARKETING? CREATING AND SHARING VALUABLE CONTENT TO ATTRACT AND RETAIN A CLEARLY DEFINED AUDIENCE.</a:t>
            </a:r>
          </a:p>
          <a:p>
            <a:pPr algn="ctr">
              <a:lnSpc>
                <a:spcPts val="10513"/>
              </a:lnSpc>
              <a:spcBef>
                <a:spcPct val="0"/>
              </a:spcBef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38</a:t>
            </a:r>
          </a:p>
        </p:txBody>
      </p:sp>
    </p:spTree>
  </p:cSld>
  <p:clrMapOvr>
    <a:masterClrMapping/>
  </p:clrMapOvr>
</p:sld>
</file>

<file path=ppt/slides/slide3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10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63137" y="632832"/>
            <a:ext cx="17189605" cy="9077093"/>
          </a:xfrm>
          <a:custGeom>
            <a:avLst/>
            <a:gdLst/>
            <a:ahLst/>
            <a:cxnLst/>
            <a:rect r="r" b="b" t="t" l="l"/>
            <a:pathLst>
              <a:path h="9077093" w="17189605">
                <a:moveTo>
                  <a:pt x="0" y="0"/>
                </a:moveTo>
                <a:lnTo>
                  <a:pt x="17189604" y="0"/>
                </a:lnTo>
                <a:lnTo>
                  <a:pt x="17189604" y="9077092"/>
                </a:lnTo>
                <a:lnTo>
                  <a:pt x="0" y="90770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4993" r="0" b="-44379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0" y="1171575"/>
            <a:ext cx="18288000" cy="9382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513"/>
              </a:lnSpc>
              <a:spcBef>
                <a:spcPct val="0"/>
              </a:spcBef>
            </a:pPr>
            <a:r>
              <a:rPr lang="en-US" b="true" sz="10012">
                <a:solidFill>
                  <a:srgbClr val="000000"/>
                </a:solidFill>
                <a:latin typeface="Garet ExtraBold"/>
                <a:ea typeface="Garet ExtraBold"/>
                <a:cs typeface="Garet ExtraBold"/>
                <a:sym typeface="Garet ExtraBold"/>
              </a:rPr>
              <a:t>CONTENT CREATION: DEVELOP BLOG POSTS, ARTICLES, VIDEOS, INFOGRAPHICS, AND OTHER CONTENT FORMATS.</a:t>
            </a:r>
          </a:p>
          <a:p>
            <a:pPr algn="ctr">
              <a:lnSpc>
                <a:spcPts val="10513"/>
              </a:lnSpc>
              <a:spcBef>
                <a:spcPct val="0"/>
              </a:spcBef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39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10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795757" y="1028700"/>
            <a:ext cx="696485" cy="649895"/>
          </a:xfrm>
          <a:custGeom>
            <a:avLst/>
            <a:gdLst/>
            <a:ahLst/>
            <a:cxnLst/>
            <a:rect r="r" b="b" t="t" l="l"/>
            <a:pathLst>
              <a:path h="649895" w="696485">
                <a:moveTo>
                  <a:pt x="0" y="0"/>
                </a:moveTo>
                <a:lnTo>
                  <a:pt x="696486" y="0"/>
                </a:lnTo>
                <a:lnTo>
                  <a:pt x="696486" y="649895"/>
                </a:lnTo>
                <a:lnTo>
                  <a:pt x="0" y="6498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624508" y="2727635"/>
            <a:ext cx="9038984" cy="20594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87"/>
              </a:lnSpc>
            </a:pPr>
            <a:r>
              <a:rPr lang="en-US" sz="7607">
                <a:solidFill>
                  <a:srgbClr val="FFFFFF"/>
                </a:solidFill>
                <a:latin typeface="Garet ExtraBold"/>
                <a:ea typeface="Garet ExtraBold"/>
                <a:cs typeface="Garet ExtraBold"/>
                <a:sym typeface="Garet ExtraBold"/>
              </a:rPr>
              <a:t>MARKETING PLAN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553900">
            <a:off x="-1103269" y="6104991"/>
            <a:ext cx="23018043" cy="7826135"/>
          </a:xfrm>
          <a:custGeom>
            <a:avLst/>
            <a:gdLst/>
            <a:ahLst/>
            <a:cxnLst/>
            <a:rect r="r" b="b" t="t" l="l"/>
            <a:pathLst>
              <a:path h="7826135" w="23018043">
                <a:moveTo>
                  <a:pt x="0" y="0"/>
                </a:moveTo>
                <a:lnTo>
                  <a:pt x="23018043" y="0"/>
                </a:lnTo>
                <a:lnTo>
                  <a:pt x="23018043" y="7826135"/>
                </a:lnTo>
                <a:lnTo>
                  <a:pt x="0" y="78261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6863868" y="5835788"/>
            <a:ext cx="4560265" cy="5425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35"/>
              </a:lnSpc>
            </a:pPr>
            <a:r>
              <a:rPr lang="en-US" sz="3589">
                <a:solidFill>
                  <a:srgbClr val="FFFFFF"/>
                </a:solidFill>
                <a:latin typeface="Amsterdam Three"/>
                <a:ea typeface="Amsterdam Three"/>
                <a:cs typeface="Amsterdam Three"/>
                <a:sym typeface="Amsterdam Three"/>
              </a:rPr>
              <a:t>Jonathan Patterson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420388" y="5158897"/>
            <a:ext cx="3447225" cy="2577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89"/>
              </a:lnSpc>
            </a:pPr>
            <a:r>
              <a:rPr lang="en-US" sz="177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Presented by: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002429" y="1878494"/>
            <a:ext cx="2283141" cy="3820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82"/>
              </a:lnSpc>
            </a:pPr>
            <a:r>
              <a:rPr lang="en-US" sz="3033">
                <a:solidFill>
                  <a:srgbClr val="FFFFFF"/>
                </a:solidFill>
                <a:latin typeface="Garet ExtraBold"/>
                <a:ea typeface="Garet ExtraBold"/>
                <a:cs typeface="Garet ExtraBold"/>
                <a:sym typeface="Garet ExtraBold"/>
              </a:rPr>
              <a:t>BORCELLE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0" y="0"/>
            <a:ext cx="18288000" cy="11409116"/>
          </a:xfrm>
          <a:custGeom>
            <a:avLst/>
            <a:gdLst/>
            <a:ahLst/>
            <a:cxnLst/>
            <a:rect r="r" b="b" t="t" l="l"/>
            <a:pathLst>
              <a:path h="11409116" w="18288000">
                <a:moveTo>
                  <a:pt x="0" y="0"/>
                </a:moveTo>
                <a:lnTo>
                  <a:pt x="18288000" y="0"/>
                </a:lnTo>
                <a:lnTo>
                  <a:pt x="18288000" y="11409116"/>
                </a:lnTo>
                <a:lnTo>
                  <a:pt x="0" y="1140911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35042" r="0" b="-2525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766268" y="771922"/>
            <a:ext cx="12755463" cy="91269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87"/>
              </a:lnSpc>
              <a:spcBef>
                <a:spcPct val="0"/>
              </a:spcBef>
            </a:pPr>
            <a:r>
              <a:rPr lang="en-US" b="true" sz="7607">
                <a:solidFill>
                  <a:srgbClr val="000000"/>
                </a:solidFill>
                <a:latin typeface="Garet ExtraBold"/>
                <a:ea typeface="Garet ExtraBold"/>
                <a:cs typeface="Garet ExtraBold"/>
                <a:sym typeface="Garet ExtraBold"/>
              </a:rPr>
              <a:t>CONTENT MARKETING</a:t>
            </a:r>
          </a:p>
          <a:p>
            <a:pPr algn="ctr">
              <a:lnSpc>
                <a:spcPts val="7987"/>
              </a:lnSpc>
              <a:spcBef>
                <a:spcPct val="0"/>
              </a:spcBef>
            </a:pPr>
            <a:r>
              <a:rPr lang="en-US" b="true" sz="7607">
                <a:solidFill>
                  <a:srgbClr val="000000"/>
                </a:solidFill>
                <a:latin typeface="Garet ExtraBold"/>
                <a:ea typeface="Garet ExtraBold"/>
                <a:cs typeface="Garet ExtraBold"/>
                <a:sym typeface="Garet ExtraBold"/>
              </a:rPr>
              <a:t> </a:t>
            </a:r>
          </a:p>
          <a:p>
            <a:pPr algn="ctr">
              <a:lnSpc>
                <a:spcPts val="7987"/>
              </a:lnSpc>
              <a:spcBef>
                <a:spcPct val="0"/>
              </a:spcBef>
            </a:pPr>
            <a:r>
              <a:rPr lang="en-US" b="true" sz="7607">
                <a:solidFill>
                  <a:srgbClr val="000000"/>
                </a:solidFill>
                <a:latin typeface="Garet ExtraBold"/>
                <a:ea typeface="Garet ExtraBold"/>
                <a:cs typeface="Garet ExtraBold"/>
                <a:sym typeface="Garet ExtraBold"/>
              </a:rPr>
              <a:t>EMAIL MARKETING</a:t>
            </a:r>
          </a:p>
          <a:p>
            <a:pPr algn="ctr">
              <a:lnSpc>
                <a:spcPts val="7987"/>
              </a:lnSpc>
              <a:spcBef>
                <a:spcPct val="0"/>
              </a:spcBef>
            </a:pPr>
            <a:r>
              <a:rPr lang="en-US" b="true" sz="7607">
                <a:solidFill>
                  <a:srgbClr val="000000"/>
                </a:solidFill>
                <a:latin typeface="Garet ExtraBold"/>
                <a:ea typeface="Garet ExtraBold"/>
                <a:cs typeface="Garet ExtraBold"/>
                <a:sym typeface="Garet ExtraBold"/>
              </a:rPr>
              <a:t> </a:t>
            </a:r>
          </a:p>
          <a:p>
            <a:pPr algn="ctr">
              <a:lnSpc>
                <a:spcPts val="7987"/>
              </a:lnSpc>
              <a:spcBef>
                <a:spcPct val="0"/>
              </a:spcBef>
            </a:pPr>
            <a:r>
              <a:rPr lang="en-US" b="true" sz="7607">
                <a:solidFill>
                  <a:srgbClr val="000000"/>
                </a:solidFill>
                <a:latin typeface="Garet ExtraBold"/>
                <a:ea typeface="Garet ExtraBold"/>
                <a:cs typeface="Garet ExtraBold"/>
                <a:sym typeface="Garet ExtraBold"/>
              </a:rPr>
              <a:t>MOBILE MARKETING </a:t>
            </a:r>
          </a:p>
          <a:p>
            <a:pPr algn="ctr">
              <a:lnSpc>
                <a:spcPts val="7987"/>
              </a:lnSpc>
              <a:spcBef>
                <a:spcPct val="0"/>
              </a:spcBef>
            </a:pPr>
          </a:p>
          <a:p>
            <a:pPr algn="ctr">
              <a:lnSpc>
                <a:spcPts val="7987"/>
              </a:lnSpc>
              <a:spcBef>
                <a:spcPct val="0"/>
              </a:spcBef>
            </a:pPr>
            <a:r>
              <a:rPr lang="en-US" b="true" sz="7607">
                <a:solidFill>
                  <a:srgbClr val="000000"/>
                </a:solidFill>
                <a:latin typeface="Garet ExtraBold"/>
                <a:ea typeface="Garet ExtraBold"/>
                <a:cs typeface="Garet ExtraBold"/>
                <a:sym typeface="Garet ExtraBold"/>
              </a:rPr>
              <a:t>AFFILIATE MARKETING</a:t>
            </a:r>
          </a:p>
          <a:p>
            <a:pPr algn="ctr">
              <a:lnSpc>
                <a:spcPts val="7987"/>
              </a:lnSpc>
              <a:spcBef>
                <a:spcPct val="0"/>
              </a:spcBef>
            </a:pPr>
          </a:p>
          <a:p>
            <a:pPr algn="ctr">
              <a:lnSpc>
                <a:spcPts val="7987"/>
              </a:lnSpc>
              <a:spcBef>
                <a:spcPct val="0"/>
              </a:spcBef>
            </a:pPr>
            <a:r>
              <a:rPr lang="en-US" b="true" sz="7607">
                <a:solidFill>
                  <a:srgbClr val="000000"/>
                </a:solidFill>
                <a:latin typeface="Garet ExtraBold"/>
                <a:ea typeface="Garet ExtraBold"/>
                <a:cs typeface="Garet ExtraBold"/>
                <a:sym typeface="Garet ExtraBold"/>
              </a:rPr>
              <a:t>INFLUENCER MARKETING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4</a:t>
            </a:r>
          </a:p>
        </p:txBody>
      </p:sp>
    </p:spTree>
  </p:cSld>
  <p:clrMapOvr>
    <a:masterClrMapping/>
  </p:clrMapOvr>
</p:sld>
</file>

<file path=ppt/slides/slide4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10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63137" y="632832"/>
            <a:ext cx="17189605" cy="9077093"/>
          </a:xfrm>
          <a:custGeom>
            <a:avLst/>
            <a:gdLst/>
            <a:ahLst/>
            <a:cxnLst/>
            <a:rect r="r" b="b" t="t" l="l"/>
            <a:pathLst>
              <a:path h="9077093" w="17189605">
                <a:moveTo>
                  <a:pt x="0" y="0"/>
                </a:moveTo>
                <a:lnTo>
                  <a:pt x="17189604" y="0"/>
                </a:lnTo>
                <a:lnTo>
                  <a:pt x="17189604" y="9077092"/>
                </a:lnTo>
                <a:lnTo>
                  <a:pt x="0" y="90770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4993" r="0" b="-44379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338146" y="1171575"/>
            <a:ext cx="15751098" cy="8048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513"/>
              </a:lnSpc>
              <a:spcBef>
                <a:spcPct val="0"/>
              </a:spcBef>
            </a:pPr>
            <a:r>
              <a:rPr lang="en-US" b="true" sz="10012">
                <a:solidFill>
                  <a:srgbClr val="000000"/>
                </a:solidFill>
                <a:latin typeface="Garet ExtraBold"/>
                <a:ea typeface="Garet ExtraBold"/>
                <a:cs typeface="Garet ExtraBold"/>
                <a:sym typeface="Garet ExtraBold"/>
              </a:rPr>
              <a:t>CONTENT DISTRIBUTION: SHARE CONTENT ON SOCIAL MEDIA, EMAIL, AND OTHER CHANNELS.</a:t>
            </a:r>
          </a:p>
          <a:p>
            <a:pPr algn="ctr">
              <a:lnSpc>
                <a:spcPts val="10513"/>
              </a:lnSpc>
              <a:spcBef>
                <a:spcPct val="0"/>
              </a:spcBef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40</a:t>
            </a:r>
          </a:p>
        </p:txBody>
      </p:sp>
    </p:spTree>
  </p:cSld>
  <p:clrMapOvr>
    <a:masterClrMapping/>
  </p:clrMapOvr>
</p:sld>
</file>

<file path=ppt/slides/slide4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10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63137" y="632832"/>
            <a:ext cx="17189605" cy="9077093"/>
          </a:xfrm>
          <a:custGeom>
            <a:avLst/>
            <a:gdLst/>
            <a:ahLst/>
            <a:cxnLst/>
            <a:rect r="r" b="b" t="t" l="l"/>
            <a:pathLst>
              <a:path h="9077093" w="17189605">
                <a:moveTo>
                  <a:pt x="0" y="0"/>
                </a:moveTo>
                <a:lnTo>
                  <a:pt x="17189604" y="0"/>
                </a:lnTo>
                <a:lnTo>
                  <a:pt x="17189604" y="9077092"/>
                </a:lnTo>
                <a:lnTo>
                  <a:pt x="0" y="90770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4993" r="0" b="-44379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2524002"/>
            <a:ext cx="16230600" cy="5381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513"/>
              </a:lnSpc>
              <a:spcBef>
                <a:spcPct val="0"/>
              </a:spcBef>
            </a:pPr>
            <a:r>
              <a:rPr lang="en-US" b="true" sz="10012">
                <a:solidFill>
                  <a:srgbClr val="000000"/>
                </a:solidFill>
                <a:latin typeface="Garet ExtraBold"/>
                <a:ea typeface="Garet ExtraBold"/>
                <a:cs typeface="Garet ExtraBold"/>
                <a:sym typeface="Garet ExtraBold"/>
              </a:rPr>
              <a:t>CONTENT PROMOTION: USE SEO, SOCIAL MEDIA, AND PAID ADVERTISING TO PROMOTE CONTENT.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41</a:t>
            </a:r>
          </a:p>
        </p:txBody>
      </p:sp>
    </p:spTree>
  </p:cSld>
  <p:clrMapOvr>
    <a:masterClrMapping/>
  </p:clrMapOvr>
</p:sld>
</file>

<file path=ppt/slides/slide4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10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861241" y="364179"/>
            <a:ext cx="11707430" cy="10468338"/>
          </a:xfrm>
          <a:custGeom>
            <a:avLst/>
            <a:gdLst/>
            <a:ahLst/>
            <a:cxnLst/>
            <a:rect r="r" b="b" t="t" l="l"/>
            <a:pathLst>
              <a:path h="10468338" w="11707430">
                <a:moveTo>
                  <a:pt x="0" y="0"/>
                </a:moveTo>
                <a:lnTo>
                  <a:pt x="11707430" y="0"/>
                </a:lnTo>
                <a:lnTo>
                  <a:pt x="11707430" y="10468338"/>
                </a:lnTo>
                <a:lnTo>
                  <a:pt x="0" y="104683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784" r="0" b="-505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42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99823" y="4406294"/>
            <a:ext cx="19570874" cy="24507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29"/>
              </a:lnSpc>
              <a:spcBef>
                <a:spcPct val="0"/>
              </a:spcBef>
            </a:pPr>
            <a:r>
              <a:rPr lang="en-US" b="true" sz="4599">
                <a:solidFill>
                  <a:srgbClr val="7B1300"/>
                </a:solidFill>
                <a:latin typeface="Garet ExtraBold"/>
                <a:ea typeface="Garet ExtraBold"/>
                <a:cs typeface="Garet ExtraBold"/>
                <a:sym typeface="Garet ExtraBold"/>
              </a:rPr>
              <a:t>TRANSFORM YOUR </a:t>
            </a:r>
          </a:p>
          <a:p>
            <a:pPr algn="ctr">
              <a:lnSpc>
                <a:spcPts val="10604"/>
              </a:lnSpc>
              <a:spcBef>
                <a:spcPct val="0"/>
              </a:spcBef>
            </a:pPr>
            <a:r>
              <a:rPr lang="en-US" b="true" sz="10099">
                <a:solidFill>
                  <a:srgbClr val="7B1300"/>
                </a:solidFill>
                <a:latin typeface="Garet ExtraBold"/>
                <a:ea typeface="Garet ExtraBold"/>
                <a:cs typeface="Garet ExtraBold"/>
                <a:sym typeface="Garet ExtraBold"/>
              </a:rPr>
              <a:t>BUSINESS </a:t>
            </a:r>
          </a:p>
          <a:p>
            <a:pPr algn="ctr">
              <a:lnSpc>
                <a:spcPts val="3885"/>
              </a:lnSpc>
              <a:spcBef>
                <a:spcPct val="0"/>
              </a:spcBef>
            </a:pPr>
            <a:r>
              <a:rPr lang="en-US" b="true" sz="3700">
                <a:solidFill>
                  <a:srgbClr val="7B1300"/>
                </a:solidFill>
                <a:latin typeface="Garet ExtraBold"/>
                <a:ea typeface="Garet ExtraBold"/>
                <a:cs typeface="Garet ExtraBold"/>
                <a:sym typeface="Garet ExtraBold"/>
              </a:rPr>
              <a:t>DIGITALLY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277138" y="364179"/>
            <a:ext cx="5838787" cy="2859582"/>
            <a:chOff x="0" y="0"/>
            <a:chExt cx="7785050" cy="381277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7785050" cy="3812776"/>
            </a:xfrm>
            <a:custGeom>
              <a:avLst/>
              <a:gdLst/>
              <a:ahLst/>
              <a:cxnLst/>
              <a:rect r="r" b="b" t="t" l="l"/>
              <a:pathLst>
                <a:path h="3812776" w="7785050">
                  <a:moveTo>
                    <a:pt x="0" y="0"/>
                  </a:moveTo>
                  <a:lnTo>
                    <a:pt x="7785050" y="0"/>
                  </a:lnTo>
                  <a:lnTo>
                    <a:pt x="7785050" y="3812776"/>
                  </a:lnTo>
                  <a:lnTo>
                    <a:pt x="0" y="38127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4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10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02527" y="577076"/>
            <a:ext cx="17217483" cy="9049215"/>
          </a:xfrm>
          <a:custGeom>
            <a:avLst/>
            <a:gdLst/>
            <a:ahLst/>
            <a:cxnLst/>
            <a:rect r="r" b="b" t="t" l="l"/>
            <a:pathLst>
              <a:path h="9049215" w="17217483">
                <a:moveTo>
                  <a:pt x="0" y="0"/>
                </a:moveTo>
                <a:lnTo>
                  <a:pt x="17217483" y="0"/>
                </a:lnTo>
                <a:lnTo>
                  <a:pt x="17217483" y="9049214"/>
                </a:lnTo>
                <a:lnTo>
                  <a:pt x="0" y="90492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4670" r="0" b="-4559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02527" y="577076"/>
            <a:ext cx="17217483" cy="8965580"/>
          </a:xfrm>
          <a:custGeom>
            <a:avLst/>
            <a:gdLst/>
            <a:ahLst/>
            <a:cxnLst/>
            <a:rect r="r" b="b" t="t" l="l"/>
            <a:pathLst>
              <a:path h="8965580" w="17217483">
                <a:moveTo>
                  <a:pt x="0" y="0"/>
                </a:moveTo>
                <a:lnTo>
                  <a:pt x="17217483" y="0"/>
                </a:lnTo>
                <a:lnTo>
                  <a:pt x="17217483" y="8965580"/>
                </a:lnTo>
                <a:lnTo>
                  <a:pt x="0" y="89655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7000"/>
            </a:blip>
            <a:stretch>
              <a:fillRect l="-14742" t="-85060" r="0" b="-145671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4815" y="1171575"/>
            <a:ext cx="16457810" cy="4048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513"/>
              </a:lnSpc>
              <a:spcBef>
                <a:spcPct val="0"/>
              </a:spcBef>
            </a:pPr>
            <a:r>
              <a:rPr lang="en-US" b="true" sz="10012">
                <a:solidFill>
                  <a:srgbClr val="000000"/>
                </a:solidFill>
                <a:latin typeface="Garet ExtraBold"/>
                <a:ea typeface="Garet ExtraBold"/>
                <a:cs typeface="Garet ExtraBold"/>
                <a:sym typeface="Garet ExtraBold"/>
              </a:rPr>
              <a:t>SOCIAL MEDIA MARKETING</a:t>
            </a:r>
          </a:p>
          <a:p>
            <a:pPr algn="ctr">
              <a:lnSpc>
                <a:spcPts val="10513"/>
              </a:lnSpc>
              <a:spcBef>
                <a:spcPct val="0"/>
              </a:spcBef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43</a:t>
            </a:r>
          </a:p>
        </p:txBody>
      </p:sp>
    </p:spTree>
  </p:cSld>
  <p:clrMapOvr>
    <a:masterClrMapping/>
  </p:clrMapOvr>
</p:sld>
</file>

<file path=ppt/slides/slide4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10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02527" y="577076"/>
            <a:ext cx="17217483" cy="9049215"/>
          </a:xfrm>
          <a:custGeom>
            <a:avLst/>
            <a:gdLst/>
            <a:ahLst/>
            <a:cxnLst/>
            <a:rect r="r" b="b" t="t" l="l"/>
            <a:pathLst>
              <a:path h="9049215" w="17217483">
                <a:moveTo>
                  <a:pt x="0" y="0"/>
                </a:moveTo>
                <a:lnTo>
                  <a:pt x="17217483" y="0"/>
                </a:lnTo>
                <a:lnTo>
                  <a:pt x="17217483" y="9049214"/>
                </a:lnTo>
                <a:lnTo>
                  <a:pt x="0" y="90492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4670" r="0" b="-45594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0" y="1171575"/>
            <a:ext cx="18288000" cy="6715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513"/>
              </a:lnSpc>
              <a:spcBef>
                <a:spcPct val="0"/>
              </a:spcBef>
            </a:pPr>
            <a:r>
              <a:rPr lang="en-US" b="true" sz="10012">
                <a:solidFill>
                  <a:srgbClr val="000000"/>
                </a:solidFill>
                <a:latin typeface="Garet ExtraBold"/>
                <a:ea typeface="Garet ExtraBold"/>
                <a:cs typeface="Garet ExtraBold"/>
                <a:sym typeface="Garet ExtraBold"/>
              </a:rPr>
              <a:t>PLATFORM SELECTION: CHOOSE THE RIGHT PLATFORMS FOR YOUR TARGET AUDIENCE.</a:t>
            </a:r>
          </a:p>
          <a:p>
            <a:pPr algn="ctr">
              <a:lnSpc>
                <a:spcPts val="10513"/>
              </a:lnSpc>
              <a:spcBef>
                <a:spcPct val="0"/>
              </a:spcBef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44</a:t>
            </a:r>
          </a:p>
        </p:txBody>
      </p:sp>
    </p:spTree>
  </p:cSld>
  <p:clrMapOvr>
    <a:masterClrMapping/>
  </p:clrMapOvr>
</p:sld>
</file>

<file path=ppt/slides/slide4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10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02527" y="577076"/>
            <a:ext cx="17217483" cy="9049215"/>
          </a:xfrm>
          <a:custGeom>
            <a:avLst/>
            <a:gdLst/>
            <a:ahLst/>
            <a:cxnLst/>
            <a:rect r="r" b="b" t="t" l="l"/>
            <a:pathLst>
              <a:path h="9049215" w="17217483">
                <a:moveTo>
                  <a:pt x="0" y="0"/>
                </a:moveTo>
                <a:lnTo>
                  <a:pt x="17217483" y="0"/>
                </a:lnTo>
                <a:lnTo>
                  <a:pt x="17217483" y="9049214"/>
                </a:lnTo>
                <a:lnTo>
                  <a:pt x="0" y="90492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4670" r="0" b="-45594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0" y="1171575"/>
            <a:ext cx="18288000" cy="8048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513"/>
              </a:lnSpc>
              <a:spcBef>
                <a:spcPct val="0"/>
              </a:spcBef>
            </a:pPr>
            <a:r>
              <a:rPr lang="en-US" b="true" sz="10012">
                <a:solidFill>
                  <a:srgbClr val="000000"/>
                </a:solidFill>
                <a:latin typeface="Garet ExtraBold"/>
                <a:ea typeface="Garet ExtraBold"/>
                <a:cs typeface="Garet ExtraBold"/>
                <a:sym typeface="Garet ExtraBold"/>
              </a:rPr>
              <a:t>CONTENT STRATEGY: CREATE ENGAGING CONTENT AND A CONSISTENT POSTING SCHEDULE.</a:t>
            </a:r>
          </a:p>
          <a:p>
            <a:pPr algn="ctr">
              <a:lnSpc>
                <a:spcPts val="10513"/>
              </a:lnSpc>
              <a:spcBef>
                <a:spcPct val="0"/>
              </a:spcBef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45</a:t>
            </a:r>
          </a:p>
        </p:txBody>
      </p:sp>
    </p:spTree>
  </p:cSld>
  <p:clrMapOvr>
    <a:masterClrMapping/>
  </p:clrMapOvr>
</p:sld>
</file>

<file path=ppt/slides/slide4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10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02527" y="577076"/>
            <a:ext cx="17217483" cy="9049215"/>
          </a:xfrm>
          <a:custGeom>
            <a:avLst/>
            <a:gdLst/>
            <a:ahLst/>
            <a:cxnLst/>
            <a:rect r="r" b="b" t="t" l="l"/>
            <a:pathLst>
              <a:path h="9049215" w="17217483">
                <a:moveTo>
                  <a:pt x="0" y="0"/>
                </a:moveTo>
                <a:lnTo>
                  <a:pt x="17217483" y="0"/>
                </a:lnTo>
                <a:lnTo>
                  <a:pt x="17217483" y="9049214"/>
                </a:lnTo>
                <a:lnTo>
                  <a:pt x="0" y="90492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4670" r="0" b="-45594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0" y="1171575"/>
            <a:ext cx="18288000" cy="8048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513"/>
              </a:lnSpc>
            </a:pPr>
            <a:r>
              <a:rPr lang="en-US" sz="10012">
                <a:solidFill>
                  <a:srgbClr val="000000"/>
                </a:solidFill>
                <a:latin typeface="Garet ExtraBold"/>
                <a:ea typeface="Garet ExtraBold"/>
                <a:cs typeface="Garet ExtraBold"/>
                <a:sym typeface="Garet ExtraBold"/>
              </a:rPr>
              <a:t>COMMUNITY BUILDING: INTERACT WITH YOUR AUDIENCE AND RESPOND TO COMMENTS AND MESSAGES.</a:t>
            </a:r>
          </a:p>
          <a:p>
            <a:pPr algn="ctr">
              <a:lnSpc>
                <a:spcPts val="10513"/>
              </a:lnSpc>
              <a:spcBef>
                <a:spcPct val="0"/>
              </a:spcBef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46</a:t>
            </a:r>
          </a:p>
        </p:txBody>
      </p:sp>
    </p:spTree>
  </p:cSld>
  <p:clrMapOvr>
    <a:masterClrMapping/>
  </p:clrMapOvr>
</p:sld>
</file>

<file path=ppt/slides/slide4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10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02527" y="577076"/>
            <a:ext cx="17217483" cy="9049215"/>
          </a:xfrm>
          <a:custGeom>
            <a:avLst/>
            <a:gdLst/>
            <a:ahLst/>
            <a:cxnLst/>
            <a:rect r="r" b="b" t="t" l="l"/>
            <a:pathLst>
              <a:path h="9049215" w="17217483">
                <a:moveTo>
                  <a:pt x="0" y="0"/>
                </a:moveTo>
                <a:lnTo>
                  <a:pt x="17217483" y="0"/>
                </a:lnTo>
                <a:lnTo>
                  <a:pt x="17217483" y="9049214"/>
                </a:lnTo>
                <a:lnTo>
                  <a:pt x="0" y="90492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4670" r="0" b="-45594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857252"/>
            <a:ext cx="16230600" cy="6715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513"/>
              </a:lnSpc>
              <a:spcBef>
                <a:spcPct val="0"/>
              </a:spcBef>
            </a:pPr>
            <a:r>
              <a:rPr lang="en-US" b="true" sz="10012">
                <a:solidFill>
                  <a:srgbClr val="000000"/>
                </a:solidFill>
                <a:latin typeface="Garet ExtraBold"/>
                <a:ea typeface="Garet ExtraBold"/>
                <a:cs typeface="Garet ExtraBold"/>
                <a:sym typeface="Garet ExtraBold"/>
              </a:rPr>
              <a:t>SOCIAL MEDIA ADVERTISING: USE PAID ADVERTISING TO REACH A WIDER AUDIENCE.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47</a:t>
            </a:r>
          </a:p>
        </p:txBody>
      </p:sp>
    </p:spTree>
  </p:cSld>
  <p:clrMapOvr>
    <a:masterClrMapping/>
  </p:clrMapOvr>
</p:sld>
</file>

<file path=ppt/slides/slide4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4AAD">
                <a:alpha val="100000"/>
              </a:srgbClr>
            </a:gs>
            <a:gs pos="100000">
              <a:srgbClr val="CB6CE6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855856"/>
            <a:ext cx="16445261" cy="8686800"/>
          </a:xfrm>
          <a:custGeom>
            <a:avLst/>
            <a:gdLst/>
            <a:ahLst/>
            <a:cxnLst/>
            <a:rect r="r" b="b" t="t" l="l"/>
            <a:pathLst>
              <a:path h="8686800" w="16445261">
                <a:moveTo>
                  <a:pt x="0" y="0"/>
                </a:moveTo>
                <a:lnTo>
                  <a:pt x="16445261" y="0"/>
                </a:lnTo>
                <a:lnTo>
                  <a:pt x="16445261" y="8686800"/>
                </a:lnTo>
                <a:lnTo>
                  <a:pt x="0" y="8686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7000"/>
            </a:blip>
            <a:stretch>
              <a:fillRect l="-17017" t="-87388" r="0" b="-145114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805684" y="4550791"/>
            <a:ext cx="10676632" cy="2987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799"/>
              </a:lnSpc>
              <a:spcBef>
                <a:spcPct val="0"/>
              </a:spcBef>
            </a:pPr>
            <a:r>
              <a:rPr lang="en-US" b="true" sz="9999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Email Marketing</a:t>
            </a:r>
          </a:p>
          <a:p>
            <a:pPr algn="ctr">
              <a:lnSpc>
                <a:spcPts val="11799"/>
              </a:lnSpc>
              <a:spcBef>
                <a:spcPct val="0"/>
              </a:spcBef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48</a:t>
            </a:r>
          </a:p>
        </p:txBody>
      </p:sp>
    </p:spTree>
  </p:cSld>
  <p:clrMapOvr>
    <a:masterClrMapping/>
  </p:clrMapOvr>
</p:sld>
</file>

<file path=ppt/slides/slide49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004AAD">
                <a:alpha val="100000"/>
              </a:srgbClr>
            </a:gs>
            <a:gs pos="100000">
              <a:srgbClr val="CB6CE6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9392095" y="4148582"/>
            <a:ext cx="117128" cy="2519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06"/>
              </a:lnSpc>
              <a:spcBef>
                <a:spcPct val="0"/>
              </a:spcBef>
            </a:pPr>
            <a:r>
              <a:rPr lang="en-US" sz="17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v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34389" y="1560698"/>
            <a:ext cx="18153611" cy="106719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2180550" indent="-1090275" lvl="1">
              <a:lnSpc>
                <a:spcPts val="14139"/>
              </a:lnSpc>
              <a:buFont typeface="Arial"/>
              <a:buChar char="•"/>
            </a:pPr>
            <a:r>
              <a:rPr lang="en-US" b="true" sz="100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Build an Email List: Collect email a</a:t>
            </a:r>
            <a:r>
              <a:rPr lang="en-US" b="true" sz="100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ddresses through website forms, pop-ups, and social media.</a:t>
            </a:r>
          </a:p>
          <a:p>
            <a:pPr algn="ctr">
              <a:lnSpc>
                <a:spcPts val="14139"/>
              </a:lnSpc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49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10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992219" y="0"/>
            <a:ext cx="11524164" cy="10287000"/>
          </a:xfrm>
          <a:custGeom>
            <a:avLst/>
            <a:gdLst/>
            <a:ahLst/>
            <a:cxnLst/>
            <a:rect r="r" b="b" t="t" l="l"/>
            <a:pathLst>
              <a:path h="10287000" w="11524164">
                <a:moveTo>
                  <a:pt x="0" y="0"/>
                </a:moveTo>
                <a:lnTo>
                  <a:pt x="11524164" y="0"/>
                </a:lnTo>
                <a:lnTo>
                  <a:pt x="1152416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013" r="0" b="-6013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5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245063" y="9237208"/>
            <a:ext cx="15408176" cy="10497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87"/>
              </a:lnSpc>
              <a:spcBef>
                <a:spcPct val="0"/>
              </a:spcBef>
            </a:pPr>
            <a:r>
              <a:rPr lang="en-US" sz="7607">
                <a:solidFill>
                  <a:srgbClr val="FAB306"/>
                </a:solidFill>
                <a:latin typeface="Garet ExtraBold"/>
                <a:ea typeface="Garet ExtraBold"/>
                <a:cs typeface="Garet ExtraBold"/>
                <a:sym typeface="Garet ExtraBold"/>
              </a:rPr>
              <a:t>LEVEL UP YOUR DIGITAL GAME</a:t>
            </a:r>
          </a:p>
        </p:txBody>
      </p:sp>
    </p:spTree>
  </p:cSld>
  <p:clrMapOvr>
    <a:masterClrMapping/>
  </p:clrMapOvr>
</p:sld>
</file>

<file path=ppt/slides/slide50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004AAD">
                <a:alpha val="100000"/>
              </a:srgbClr>
            </a:gs>
            <a:gs pos="100000">
              <a:srgbClr val="CB6CE6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08979" y="1035862"/>
            <a:ext cx="15244429" cy="8762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957"/>
              </a:lnSpc>
            </a:pPr>
            <a:r>
              <a:rPr lang="en-US" sz="996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Create Engaging Email Campaigns: Design attractive emails with compelling subject lines and content.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50</a:t>
            </a:r>
          </a:p>
        </p:txBody>
      </p:sp>
    </p:spTree>
  </p:cSld>
  <p:clrMapOvr>
    <a:masterClrMapping/>
  </p:clrMapOvr>
</p:sld>
</file>

<file path=ppt/slides/slide51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004AAD">
                <a:alpha val="100000"/>
              </a:srgbClr>
            </a:gs>
            <a:gs pos="100000">
              <a:srgbClr val="CB6CE6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0" y="4274503"/>
            <a:ext cx="18288000" cy="64528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Personalize Your Emails: Tailor your emails to individual preferences.</a:t>
            </a:r>
          </a:p>
          <a:p>
            <a:pPr algn="ctr">
              <a:lnSpc>
                <a:spcPts val="12880"/>
              </a:lnSpc>
            </a:pPr>
          </a:p>
        </p:txBody>
      </p:sp>
      <p:sp>
        <p:nvSpPr>
          <p:cNvPr name="TextBox 3" id="3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51</a:t>
            </a:r>
          </a:p>
        </p:txBody>
      </p:sp>
    </p:spTree>
  </p:cSld>
  <p:clrMapOvr>
    <a:masterClrMapping/>
  </p:clrMapOvr>
</p:sld>
</file>

<file path=ppt/slides/slide52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004AAD">
                <a:alpha val="100000"/>
              </a:srgbClr>
            </a:gs>
            <a:gs pos="100000">
              <a:srgbClr val="CB6CE6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0" y="4079356"/>
            <a:ext cx="17981341" cy="64528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Track Email Performance: Monitor open rates, click-through rates, and conversion rates.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52</a:t>
            </a:r>
          </a:p>
        </p:txBody>
      </p:sp>
    </p:spTree>
  </p:cSld>
  <p:clrMapOvr>
    <a:masterClrMapping/>
  </p:clrMapOvr>
</p:sld>
</file>

<file path=ppt/slides/slide5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8C52FF">
                <a:alpha val="100000"/>
              </a:srgbClr>
            </a:gs>
            <a:gs pos="100000">
              <a:srgbClr val="FF914D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855856"/>
            <a:ext cx="16445261" cy="8686800"/>
          </a:xfrm>
          <a:custGeom>
            <a:avLst/>
            <a:gdLst/>
            <a:ahLst/>
            <a:cxnLst/>
            <a:rect r="r" b="b" t="t" l="l"/>
            <a:pathLst>
              <a:path h="8686800" w="16445261">
                <a:moveTo>
                  <a:pt x="0" y="0"/>
                </a:moveTo>
                <a:lnTo>
                  <a:pt x="16445261" y="0"/>
                </a:lnTo>
                <a:lnTo>
                  <a:pt x="16445261" y="8686800"/>
                </a:lnTo>
                <a:lnTo>
                  <a:pt x="0" y="8686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7000"/>
            </a:blip>
            <a:stretch>
              <a:fillRect l="-17017" t="-87388" r="0" b="-145114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149179" y="4274503"/>
            <a:ext cx="9989641" cy="31953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Mobile Marketing</a:t>
            </a:r>
          </a:p>
          <a:p>
            <a:pPr algn="ctr">
              <a:lnSpc>
                <a:spcPts val="12880"/>
              </a:lnSpc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53</a:t>
            </a:r>
          </a:p>
        </p:txBody>
      </p:sp>
    </p:spTree>
  </p:cSld>
  <p:clrMapOvr>
    <a:masterClrMapping/>
  </p:clrMapOvr>
</p:sld>
</file>

<file path=ppt/slides/slide54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8C52FF">
                <a:alpha val="100000"/>
              </a:srgbClr>
            </a:gs>
            <a:gs pos="100000">
              <a:srgbClr val="FF914D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0" y="4274503"/>
            <a:ext cx="18288000" cy="64528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1986285" indent="-993143" lvl="1">
              <a:lnSpc>
                <a:spcPts val="12880"/>
              </a:lnSpc>
              <a:buFont typeface="Arial"/>
              <a:buChar char="•"/>
            </a:pPr>
            <a:r>
              <a:rPr lang="en-US" b="true" sz="92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Mobile Website Optimization: Ensure your website is mobile-friendly.</a:t>
            </a:r>
          </a:p>
          <a:p>
            <a:pPr algn="ctr">
              <a:lnSpc>
                <a:spcPts val="12880"/>
              </a:lnSpc>
            </a:pPr>
          </a:p>
        </p:txBody>
      </p:sp>
      <p:sp>
        <p:nvSpPr>
          <p:cNvPr name="TextBox 3" id="3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54</a:t>
            </a:r>
          </a:p>
        </p:txBody>
      </p:sp>
    </p:spTree>
  </p:cSld>
  <p:clrMapOvr>
    <a:masterClrMapping/>
  </p:clrMapOvr>
</p:sld>
</file>

<file path=ppt/slides/slide55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8C52FF">
                <a:alpha val="100000"/>
              </a:srgbClr>
            </a:gs>
            <a:gs pos="100000">
              <a:srgbClr val="FF914D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0" y="4274503"/>
            <a:ext cx="18288000" cy="64528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1986285" indent="-993143" lvl="1">
              <a:lnSpc>
                <a:spcPts val="12880"/>
              </a:lnSpc>
              <a:buFont typeface="Arial"/>
              <a:buChar char="•"/>
            </a:pPr>
            <a:r>
              <a:rPr lang="en-US" b="true" sz="92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Mobile </a:t>
            </a:r>
            <a:r>
              <a:rPr lang="en-US" b="true" sz="92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App Development: Develop a mobile app to enhance user experience.</a:t>
            </a:r>
          </a:p>
          <a:p>
            <a:pPr algn="ctr">
              <a:lnSpc>
                <a:spcPts val="12880"/>
              </a:lnSpc>
            </a:pPr>
          </a:p>
        </p:txBody>
      </p:sp>
      <p:sp>
        <p:nvSpPr>
          <p:cNvPr name="TextBox 3" id="3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55</a:t>
            </a:r>
          </a:p>
        </p:txBody>
      </p:sp>
    </p:spTree>
  </p:cSld>
  <p:clrMapOvr>
    <a:masterClrMapping/>
  </p:clrMapOvr>
</p:sld>
</file>

<file path=ppt/slides/slide56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8C52FF">
                <a:alpha val="100000"/>
              </a:srgbClr>
            </a:gs>
            <a:gs pos="100000">
              <a:srgbClr val="FF914D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0" y="4274503"/>
            <a:ext cx="18288000" cy="64528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1986285" indent="-993143" lvl="1">
              <a:lnSpc>
                <a:spcPts val="12880"/>
              </a:lnSpc>
              <a:buFont typeface="Arial"/>
              <a:buChar char="•"/>
            </a:pPr>
            <a:r>
              <a:rPr lang="en-US" b="true" sz="92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SMS Marketing: Send targeted text messages to your audience.</a:t>
            </a:r>
          </a:p>
          <a:p>
            <a:pPr algn="ctr">
              <a:lnSpc>
                <a:spcPts val="12880"/>
              </a:lnSpc>
            </a:pPr>
          </a:p>
        </p:txBody>
      </p:sp>
      <p:sp>
        <p:nvSpPr>
          <p:cNvPr name="TextBox 3" id="3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56</a:t>
            </a:r>
          </a:p>
        </p:txBody>
      </p:sp>
    </p:spTree>
  </p:cSld>
  <p:clrMapOvr>
    <a:masterClrMapping/>
  </p:clrMapOvr>
</p:sld>
</file>

<file path=ppt/slides/slide57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8C52FF">
                <a:alpha val="100000"/>
              </a:srgbClr>
            </a:gs>
            <a:gs pos="100000">
              <a:srgbClr val="FF914D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0" y="4274503"/>
            <a:ext cx="18288000" cy="4824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Mobile Advertising: Use mobile ads to reach users on their smartphones and tablets.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57</a:t>
            </a:r>
          </a:p>
        </p:txBody>
      </p:sp>
    </p:spTree>
  </p:cSld>
  <p:clrMapOvr>
    <a:masterClrMapping/>
  </p:clrMapOvr>
</p:sld>
</file>

<file path=ppt/slides/slide5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8C52FF">
                <a:alpha val="100000"/>
              </a:srgbClr>
            </a:gs>
            <a:gs pos="100000">
              <a:srgbClr val="FF914D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827978"/>
            <a:ext cx="16230600" cy="8686800"/>
          </a:xfrm>
          <a:custGeom>
            <a:avLst/>
            <a:gdLst/>
            <a:ahLst/>
            <a:cxnLst/>
            <a:rect r="r" b="b" t="t" l="l"/>
            <a:pathLst>
              <a:path h="8686800" w="16230600">
                <a:moveTo>
                  <a:pt x="0" y="0"/>
                </a:moveTo>
                <a:lnTo>
                  <a:pt x="16230600" y="0"/>
                </a:lnTo>
                <a:lnTo>
                  <a:pt x="16230600" y="8686800"/>
                </a:lnTo>
                <a:lnTo>
                  <a:pt x="0" y="86868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3741" r="0" b="-4310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823692" y="4274503"/>
            <a:ext cx="10640616" cy="31953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b="true" sz="92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Affiliate Marketing</a:t>
            </a:r>
          </a:p>
          <a:p>
            <a:pPr algn="ctr">
              <a:lnSpc>
                <a:spcPts val="12880"/>
              </a:lnSpc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58</a:t>
            </a:r>
          </a:p>
        </p:txBody>
      </p:sp>
    </p:spTree>
  </p:cSld>
  <p:clrMapOvr>
    <a:masterClrMapping/>
  </p:clrMapOvr>
</p:sld>
</file>

<file path=ppt/slides/slide5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8C52FF">
                <a:alpha val="100000"/>
              </a:srgbClr>
            </a:gs>
            <a:gs pos="100000">
              <a:srgbClr val="FF914D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47951" y="305405"/>
            <a:ext cx="17831471" cy="9627238"/>
          </a:xfrm>
          <a:custGeom>
            <a:avLst/>
            <a:gdLst/>
            <a:ahLst/>
            <a:cxnLst/>
            <a:rect r="r" b="b" t="t" l="l"/>
            <a:pathLst>
              <a:path h="9627238" w="17831471">
                <a:moveTo>
                  <a:pt x="0" y="0"/>
                </a:moveTo>
                <a:lnTo>
                  <a:pt x="17831471" y="0"/>
                </a:lnTo>
                <a:lnTo>
                  <a:pt x="17831471" y="9627239"/>
                </a:lnTo>
                <a:lnTo>
                  <a:pt x="0" y="962723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2493" r="0" b="-42725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-128965" y="1014266"/>
            <a:ext cx="17652380" cy="100891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1762894" indent="-881447" lvl="1">
              <a:lnSpc>
                <a:spcPts val="11431"/>
              </a:lnSpc>
              <a:buFont typeface="Arial"/>
              <a:buChar char="•"/>
            </a:pPr>
            <a:r>
              <a:rPr lang="en-US" b="true" sz="8165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What is </a:t>
            </a:r>
            <a:r>
              <a:rPr lang="en-US" b="true" sz="8165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Affiliate Marketing? </a:t>
            </a:r>
          </a:p>
          <a:p>
            <a:pPr algn="ctr" marL="1762894" indent="-881447" lvl="1">
              <a:lnSpc>
                <a:spcPts val="11431"/>
              </a:lnSpc>
              <a:buFont typeface="Arial"/>
              <a:buChar char="•"/>
            </a:pPr>
            <a:r>
              <a:rPr lang="en-US" b="true" sz="8165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 performance-based marketing strategy where you earn a commission by promoting other people's products or services.</a:t>
            </a:r>
          </a:p>
          <a:p>
            <a:pPr algn="ctr">
              <a:lnSpc>
                <a:spcPts val="11431"/>
              </a:lnSpc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59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10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41917" y="660710"/>
            <a:ext cx="16743556" cy="8993459"/>
          </a:xfrm>
          <a:custGeom>
            <a:avLst/>
            <a:gdLst/>
            <a:ahLst/>
            <a:cxnLst/>
            <a:rect r="r" b="b" t="t" l="l"/>
            <a:pathLst>
              <a:path h="8993459" w="16743556">
                <a:moveTo>
                  <a:pt x="0" y="0"/>
                </a:moveTo>
                <a:lnTo>
                  <a:pt x="16743556" y="0"/>
                </a:lnTo>
                <a:lnTo>
                  <a:pt x="16743556" y="8993458"/>
                </a:lnTo>
                <a:lnTo>
                  <a:pt x="0" y="89934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5257" r="-2164" b="-4494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41917" y="537140"/>
            <a:ext cx="16743556" cy="9224464"/>
          </a:xfrm>
          <a:custGeom>
            <a:avLst/>
            <a:gdLst/>
            <a:ahLst/>
            <a:cxnLst/>
            <a:rect r="r" b="b" t="t" l="l"/>
            <a:pathLst>
              <a:path h="9224464" w="16743556">
                <a:moveTo>
                  <a:pt x="0" y="0"/>
                </a:moveTo>
                <a:lnTo>
                  <a:pt x="16743556" y="0"/>
                </a:lnTo>
                <a:lnTo>
                  <a:pt x="16743556" y="9224464"/>
                </a:lnTo>
                <a:lnTo>
                  <a:pt x="0" y="922446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7000"/>
            </a:blip>
            <a:stretch>
              <a:fillRect l="-15686" t="-79585" r="0" b="-135589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0" y="1133475"/>
            <a:ext cx="18288000" cy="71076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87"/>
              </a:lnSpc>
              <a:spcBef>
                <a:spcPct val="0"/>
              </a:spcBef>
            </a:pPr>
            <a:r>
              <a:rPr lang="en-US" b="true" sz="7607">
                <a:solidFill>
                  <a:srgbClr val="000000"/>
                </a:solidFill>
                <a:latin typeface="Garet ExtraBold"/>
                <a:ea typeface="Garet ExtraBold"/>
                <a:cs typeface="Garet ExtraBold"/>
                <a:sym typeface="Garet ExtraBold"/>
              </a:rPr>
              <a:t>WHY DIGITAL MARKETING?</a:t>
            </a:r>
          </a:p>
          <a:p>
            <a:pPr algn="ctr">
              <a:lnSpc>
                <a:spcPts val="7987"/>
              </a:lnSpc>
              <a:spcBef>
                <a:spcPct val="0"/>
              </a:spcBef>
            </a:pPr>
          </a:p>
          <a:p>
            <a:pPr algn="ctr">
              <a:lnSpc>
                <a:spcPts val="7987"/>
              </a:lnSpc>
              <a:spcBef>
                <a:spcPct val="0"/>
              </a:spcBef>
            </a:pPr>
            <a:r>
              <a:rPr lang="en-US" b="true" sz="7607">
                <a:solidFill>
                  <a:srgbClr val="000000"/>
                </a:solidFill>
                <a:latin typeface="Garet ExtraBold"/>
                <a:ea typeface="Garet ExtraBold"/>
                <a:cs typeface="Garet ExtraBold"/>
                <a:sym typeface="Garet ExtraBold"/>
              </a:rPr>
              <a:t>REACH A WIDER AUDIENCE:</a:t>
            </a:r>
          </a:p>
          <a:p>
            <a:pPr algn="ctr">
              <a:lnSpc>
                <a:spcPts val="7987"/>
              </a:lnSpc>
              <a:spcBef>
                <a:spcPct val="0"/>
              </a:spcBef>
            </a:pPr>
          </a:p>
          <a:p>
            <a:pPr algn="ctr">
              <a:lnSpc>
                <a:spcPts val="7987"/>
              </a:lnSpc>
              <a:spcBef>
                <a:spcPct val="0"/>
              </a:spcBef>
            </a:pPr>
            <a:r>
              <a:rPr lang="en-US" b="true" sz="7607">
                <a:solidFill>
                  <a:srgbClr val="000000"/>
                </a:solidFill>
                <a:latin typeface="Garet ExtraBold"/>
                <a:ea typeface="Garet ExtraBold"/>
                <a:cs typeface="Garet ExtraBold"/>
                <a:sym typeface="Garet ExtraBold"/>
              </a:rPr>
              <a:t> CONNECT WITH A GLOBAL AUDIENCE.</a:t>
            </a:r>
          </a:p>
          <a:p>
            <a:pPr algn="ctr">
              <a:lnSpc>
                <a:spcPts val="7987"/>
              </a:lnSpc>
              <a:spcBef>
                <a:spcPct val="0"/>
              </a:spcBef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6</a:t>
            </a:r>
          </a:p>
        </p:txBody>
      </p:sp>
    </p:spTree>
  </p:cSld>
  <p:clrMapOvr>
    <a:masterClrMapping/>
  </p:clrMapOvr>
</p:sld>
</file>

<file path=ppt/slides/slide6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8C52FF">
                <a:alpha val="100000"/>
              </a:srgbClr>
            </a:gs>
            <a:gs pos="100000">
              <a:srgbClr val="FF914D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47951" y="305405"/>
            <a:ext cx="17831471" cy="9627238"/>
          </a:xfrm>
          <a:custGeom>
            <a:avLst/>
            <a:gdLst/>
            <a:ahLst/>
            <a:cxnLst/>
            <a:rect r="r" b="b" t="t" l="l"/>
            <a:pathLst>
              <a:path h="9627238" w="17831471">
                <a:moveTo>
                  <a:pt x="0" y="0"/>
                </a:moveTo>
                <a:lnTo>
                  <a:pt x="17831471" y="0"/>
                </a:lnTo>
                <a:lnTo>
                  <a:pt x="17831471" y="9627239"/>
                </a:lnTo>
                <a:lnTo>
                  <a:pt x="0" y="962723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2493" r="0" b="-42725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008" y="2448638"/>
            <a:ext cx="17429356" cy="89957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2208655" indent="-1104327" lvl="1">
              <a:lnSpc>
                <a:spcPts val="14321"/>
              </a:lnSpc>
              <a:buFont typeface="Arial"/>
              <a:buChar char="•"/>
            </a:pPr>
            <a:r>
              <a:rPr lang="en-US" b="true" sz="1022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Affiliate Programs: Join affiliate programs to promote products and earn commissions.</a:t>
            </a:r>
          </a:p>
          <a:p>
            <a:pPr algn="ctr">
              <a:lnSpc>
                <a:spcPts val="14321"/>
              </a:lnSpc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60</a:t>
            </a:r>
          </a:p>
        </p:txBody>
      </p:sp>
    </p:spTree>
  </p:cSld>
  <p:clrMapOvr>
    <a:masterClrMapping/>
  </p:clrMapOvr>
</p:sld>
</file>

<file path=ppt/slides/slide6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8C52FF">
                <a:alpha val="100000"/>
              </a:srgbClr>
            </a:gs>
            <a:gs pos="100000">
              <a:srgbClr val="FF914D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56529" y="559882"/>
            <a:ext cx="17831471" cy="9627238"/>
          </a:xfrm>
          <a:custGeom>
            <a:avLst/>
            <a:gdLst/>
            <a:ahLst/>
            <a:cxnLst/>
            <a:rect r="r" b="b" t="t" l="l"/>
            <a:pathLst>
              <a:path h="9627238" w="17831471">
                <a:moveTo>
                  <a:pt x="0" y="0"/>
                </a:moveTo>
                <a:lnTo>
                  <a:pt x="17831471" y="0"/>
                </a:lnTo>
                <a:lnTo>
                  <a:pt x="17831471" y="9627239"/>
                </a:lnTo>
                <a:lnTo>
                  <a:pt x="0" y="962723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2493" r="0" b="-42725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756967" y="4665337"/>
            <a:ext cx="15531033" cy="55217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49"/>
              </a:lnSpc>
            </a:pPr>
            <a:r>
              <a:rPr lang="en-US" sz="7892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Affiliate Marketing Strategies: Use content marketing, email marketing, and social media to promote affiliate products.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61</a:t>
            </a:r>
          </a:p>
        </p:txBody>
      </p:sp>
    </p:spTree>
  </p:cSld>
  <p:clrMapOvr>
    <a:masterClrMapping/>
  </p:clrMapOvr>
</p:sld>
</file>

<file path=ppt/slides/slide6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8C52FF">
                <a:alpha val="100000"/>
              </a:srgbClr>
            </a:gs>
            <a:gs pos="100000">
              <a:srgbClr val="FF914D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62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520192" y="667116"/>
            <a:ext cx="17041824" cy="9105547"/>
          </a:xfrm>
          <a:custGeom>
            <a:avLst/>
            <a:gdLst/>
            <a:ahLst/>
            <a:cxnLst/>
            <a:rect r="r" b="b" t="t" l="l"/>
            <a:pathLst>
              <a:path h="9105547" w="17041824">
                <a:moveTo>
                  <a:pt x="0" y="0"/>
                </a:moveTo>
                <a:lnTo>
                  <a:pt x="17041824" y="0"/>
                </a:lnTo>
                <a:lnTo>
                  <a:pt x="17041824" y="9105546"/>
                </a:lnTo>
                <a:lnTo>
                  <a:pt x="0" y="91055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4418" r="0" b="-4274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219200" y="1358265"/>
            <a:ext cx="188595" cy="188595"/>
            <a:chOff x="0" y="0"/>
            <a:chExt cx="251460" cy="25146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49530" y="48260"/>
              <a:ext cx="149860" cy="154940"/>
            </a:xfrm>
            <a:custGeom>
              <a:avLst/>
              <a:gdLst/>
              <a:ahLst/>
              <a:cxnLst/>
              <a:rect r="r" b="b" t="t" l="l"/>
              <a:pathLst>
                <a:path h="154940" w="149860">
                  <a:moveTo>
                    <a:pt x="149860" y="53340"/>
                  </a:moveTo>
                  <a:cubicBezTo>
                    <a:pt x="130810" y="134620"/>
                    <a:pt x="119380" y="140970"/>
                    <a:pt x="107950" y="144780"/>
                  </a:cubicBezTo>
                  <a:cubicBezTo>
                    <a:pt x="97790" y="149860"/>
                    <a:pt x="85090" y="154940"/>
                    <a:pt x="72390" y="152400"/>
                  </a:cubicBezTo>
                  <a:cubicBezTo>
                    <a:pt x="54610" y="148590"/>
                    <a:pt x="22860" y="129540"/>
                    <a:pt x="11430" y="115570"/>
                  </a:cubicBezTo>
                  <a:cubicBezTo>
                    <a:pt x="3810" y="105410"/>
                    <a:pt x="0" y="93980"/>
                    <a:pt x="1270" y="80010"/>
                  </a:cubicBezTo>
                  <a:cubicBezTo>
                    <a:pt x="2540" y="62230"/>
                    <a:pt x="13970" y="29210"/>
                    <a:pt x="30480" y="16510"/>
                  </a:cubicBezTo>
                  <a:cubicBezTo>
                    <a:pt x="46990" y="2540"/>
                    <a:pt x="81280" y="0"/>
                    <a:pt x="100330" y="2540"/>
                  </a:cubicBezTo>
                  <a:cubicBezTo>
                    <a:pt x="113030" y="5080"/>
                    <a:pt x="130810" y="21590"/>
                    <a:pt x="130810" y="21590"/>
                  </a:cubicBezTo>
                </a:path>
              </a:pathLst>
            </a:custGeom>
            <a:solidFill>
              <a:srgbClr val="E7191F"/>
            </a:solidFill>
            <a:ln cap="sq">
              <a:noFill/>
              <a:prstDash val="solid"/>
              <a:miter/>
            </a:ln>
          </p:spPr>
        </p:sp>
      </p:grpSp>
      <p:sp>
        <p:nvSpPr>
          <p:cNvPr name="TextBox 6" id="6"/>
          <p:cNvSpPr txBox="true"/>
          <p:nvPr/>
        </p:nvSpPr>
        <p:spPr>
          <a:xfrm rot="0">
            <a:off x="-262623" y="838200"/>
            <a:ext cx="17521923" cy="11076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698"/>
              </a:lnSpc>
            </a:pPr>
            <a:r>
              <a:rPr lang="en-US" sz="104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Influencer Marketing</a:t>
            </a:r>
          </a:p>
          <a:p>
            <a:pPr algn="ctr" marL="2266790" indent="-1133395" lvl="1">
              <a:lnSpc>
                <a:spcPts val="14698"/>
              </a:lnSpc>
              <a:buFont typeface="Arial"/>
              <a:buChar char="•"/>
            </a:pPr>
            <a:r>
              <a:rPr lang="en-US" b="true" sz="104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</a:t>
            </a:r>
            <a:r>
              <a:rPr lang="en-US" b="true" sz="104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dentify Influencers: Find influencers who align with your brand and target audience.</a:t>
            </a:r>
          </a:p>
          <a:p>
            <a:pPr algn="ctr">
              <a:lnSpc>
                <a:spcPts val="14698"/>
              </a:lnSpc>
            </a:pPr>
          </a:p>
        </p:txBody>
      </p:sp>
    </p:spTree>
  </p:cSld>
  <p:clrMapOvr>
    <a:masterClrMapping/>
  </p:clrMapOvr>
</p:sld>
</file>

<file path=ppt/slides/slide6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8C52FF">
                <a:alpha val="100000"/>
              </a:srgbClr>
            </a:gs>
            <a:gs pos="100000">
              <a:srgbClr val="FF914D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63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520192" y="667116"/>
            <a:ext cx="17041824" cy="9105547"/>
          </a:xfrm>
          <a:custGeom>
            <a:avLst/>
            <a:gdLst/>
            <a:ahLst/>
            <a:cxnLst/>
            <a:rect r="r" b="b" t="t" l="l"/>
            <a:pathLst>
              <a:path h="9105547" w="17041824">
                <a:moveTo>
                  <a:pt x="0" y="0"/>
                </a:moveTo>
                <a:lnTo>
                  <a:pt x="17041824" y="0"/>
                </a:lnTo>
                <a:lnTo>
                  <a:pt x="17041824" y="9105546"/>
                </a:lnTo>
                <a:lnTo>
                  <a:pt x="0" y="91055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4418" r="0" b="-4274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219200" y="1358265"/>
            <a:ext cx="188595" cy="188595"/>
            <a:chOff x="0" y="0"/>
            <a:chExt cx="251460" cy="25146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49530" y="48260"/>
              <a:ext cx="149860" cy="154940"/>
            </a:xfrm>
            <a:custGeom>
              <a:avLst/>
              <a:gdLst/>
              <a:ahLst/>
              <a:cxnLst/>
              <a:rect r="r" b="b" t="t" l="l"/>
              <a:pathLst>
                <a:path h="154940" w="149860">
                  <a:moveTo>
                    <a:pt x="149860" y="53340"/>
                  </a:moveTo>
                  <a:cubicBezTo>
                    <a:pt x="130810" y="134620"/>
                    <a:pt x="119380" y="140970"/>
                    <a:pt x="107950" y="144780"/>
                  </a:cubicBezTo>
                  <a:cubicBezTo>
                    <a:pt x="97790" y="149860"/>
                    <a:pt x="85090" y="154940"/>
                    <a:pt x="72390" y="152400"/>
                  </a:cubicBezTo>
                  <a:cubicBezTo>
                    <a:pt x="54610" y="148590"/>
                    <a:pt x="22860" y="129540"/>
                    <a:pt x="11430" y="115570"/>
                  </a:cubicBezTo>
                  <a:cubicBezTo>
                    <a:pt x="3810" y="105410"/>
                    <a:pt x="0" y="93980"/>
                    <a:pt x="1270" y="80010"/>
                  </a:cubicBezTo>
                  <a:cubicBezTo>
                    <a:pt x="2540" y="62230"/>
                    <a:pt x="13970" y="29210"/>
                    <a:pt x="30480" y="16510"/>
                  </a:cubicBezTo>
                  <a:cubicBezTo>
                    <a:pt x="46990" y="2540"/>
                    <a:pt x="81280" y="0"/>
                    <a:pt x="100330" y="2540"/>
                  </a:cubicBezTo>
                  <a:cubicBezTo>
                    <a:pt x="113030" y="5080"/>
                    <a:pt x="130810" y="21590"/>
                    <a:pt x="130810" y="21590"/>
                  </a:cubicBezTo>
                </a:path>
              </a:pathLst>
            </a:custGeom>
            <a:solidFill>
              <a:srgbClr val="E7191F"/>
            </a:solidFill>
            <a:ln cap="sq">
              <a:noFill/>
              <a:prstDash val="solid"/>
              <a:miter/>
            </a:ln>
          </p:spPr>
        </p:sp>
      </p:grpSp>
      <p:sp>
        <p:nvSpPr>
          <p:cNvPr name="TextBox 6" id="6"/>
          <p:cNvSpPr txBox="true"/>
          <p:nvPr/>
        </p:nvSpPr>
        <p:spPr>
          <a:xfrm rot="0">
            <a:off x="1219200" y="1375410"/>
            <a:ext cx="15730654" cy="80816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Collaborate with Influencers:</a:t>
            </a:r>
          </a:p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Partner with influencers to promote your products or services.</a:t>
            </a:r>
          </a:p>
        </p:txBody>
      </p:sp>
    </p:spTree>
  </p:cSld>
  <p:clrMapOvr>
    <a:masterClrMapping/>
  </p:clrMapOvr>
</p:sld>
</file>

<file path=ppt/slides/slide6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8C52FF">
                <a:alpha val="100000"/>
              </a:srgbClr>
            </a:gs>
            <a:gs pos="100000">
              <a:srgbClr val="FF914D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64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520192" y="667116"/>
            <a:ext cx="17041824" cy="9105547"/>
          </a:xfrm>
          <a:custGeom>
            <a:avLst/>
            <a:gdLst/>
            <a:ahLst/>
            <a:cxnLst/>
            <a:rect r="r" b="b" t="t" l="l"/>
            <a:pathLst>
              <a:path h="9105547" w="17041824">
                <a:moveTo>
                  <a:pt x="0" y="0"/>
                </a:moveTo>
                <a:lnTo>
                  <a:pt x="17041824" y="0"/>
                </a:lnTo>
                <a:lnTo>
                  <a:pt x="17041824" y="9105546"/>
                </a:lnTo>
                <a:lnTo>
                  <a:pt x="0" y="91055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4418" r="0" b="-4274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219200" y="1358265"/>
            <a:ext cx="188595" cy="188595"/>
            <a:chOff x="0" y="0"/>
            <a:chExt cx="251460" cy="25146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49530" y="48260"/>
              <a:ext cx="149860" cy="154940"/>
            </a:xfrm>
            <a:custGeom>
              <a:avLst/>
              <a:gdLst/>
              <a:ahLst/>
              <a:cxnLst/>
              <a:rect r="r" b="b" t="t" l="l"/>
              <a:pathLst>
                <a:path h="154940" w="149860">
                  <a:moveTo>
                    <a:pt x="149860" y="53340"/>
                  </a:moveTo>
                  <a:cubicBezTo>
                    <a:pt x="130810" y="134620"/>
                    <a:pt x="119380" y="140970"/>
                    <a:pt x="107950" y="144780"/>
                  </a:cubicBezTo>
                  <a:cubicBezTo>
                    <a:pt x="97790" y="149860"/>
                    <a:pt x="85090" y="154940"/>
                    <a:pt x="72390" y="152400"/>
                  </a:cubicBezTo>
                  <a:cubicBezTo>
                    <a:pt x="54610" y="148590"/>
                    <a:pt x="22860" y="129540"/>
                    <a:pt x="11430" y="115570"/>
                  </a:cubicBezTo>
                  <a:cubicBezTo>
                    <a:pt x="3810" y="105410"/>
                    <a:pt x="0" y="93980"/>
                    <a:pt x="1270" y="80010"/>
                  </a:cubicBezTo>
                  <a:cubicBezTo>
                    <a:pt x="2540" y="62230"/>
                    <a:pt x="13970" y="29210"/>
                    <a:pt x="30480" y="16510"/>
                  </a:cubicBezTo>
                  <a:cubicBezTo>
                    <a:pt x="46990" y="2540"/>
                    <a:pt x="81280" y="0"/>
                    <a:pt x="100330" y="2540"/>
                  </a:cubicBezTo>
                  <a:cubicBezTo>
                    <a:pt x="113030" y="5080"/>
                    <a:pt x="130810" y="21590"/>
                    <a:pt x="130810" y="21590"/>
                  </a:cubicBezTo>
                </a:path>
              </a:pathLst>
            </a:custGeom>
            <a:solidFill>
              <a:srgbClr val="E7191F"/>
            </a:solidFill>
            <a:ln cap="sq">
              <a:noFill/>
              <a:prstDash val="solid"/>
              <a:miter/>
            </a:ln>
          </p:spPr>
        </p:sp>
      </p:grpSp>
      <p:sp>
        <p:nvSpPr>
          <p:cNvPr name="TextBox 6" id="6"/>
          <p:cNvSpPr txBox="true"/>
          <p:nvPr/>
        </p:nvSpPr>
        <p:spPr>
          <a:xfrm rot="0">
            <a:off x="9088785" y="5017516"/>
            <a:ext cx="110430" cy="2519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06"/>
              </a:lnSpc>
              <a:spcBef>
                <a:spcPct val="0"/>
              </a:spcBef>
            </a:pPr>
            <a:r>
              <a:rPr lang="en-US" sz="17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z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91142" y="1394460"/>
            <a:ext cx="17896858" cy="81825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842"/>
              </a:lnSpc>
            </a:pPr>
            <a:r>
              <a:rPr lang="en-US" sz="7744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Measure Influencer Marketing Campaigns: </a:t>
            </a:r>
          </a:p>
          <a:p>
            <a:pPr algn="ctr">
              <a:lnSpc>
                <a:spcPts val="10842"/>
              </a:lnSpc>
            </a:pPr>
            <a:r>
              <a:rPr lang="en-US" sz="7744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Track the impact of influencer campaigns on brand awareness and sales.</a:t>
            </a:r>
          </a:p>
          <a:p>
            <a:pPr algn="ctr">
              <a:lnSpc>
                <a:spcPts val="10842"/>
              </a:lnSpc>
            </a:pPr>
          </a:p>
        </p:txBody>
      </p:sp>
    </p:spTree>
  </p:cSld>
  <p:clrMapOvr>
    <a:masterClrMapping/>
  </p:clrMapOvr>
</p:sld>
</file>

<file path=ppt/slides/slide6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8C52FF">
                <a:alpha val="100000"/>
              </a:srgbClr>
            </a:gs>
            <a:gs pos="100000">
              <a:srgbClr val="FF914D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006068" y="2511453"/>
            <a:ext cx="6411266" cy="6411266"/>
          </a:xfrm>
          <a:custGeom>
            <a:avLst/>
            <a:gdLst/>
            <a:ahLst/>
            <a:cxnLst/>
            <a:rect r="r" b="b" t="t" l="l"/>
            <a:pathLst>
              <a:path h="6411266" w="6411266">
                <a:moveTo>
                  <a:pt x="0" y="0"/>
                </a:moveTo>
                <a:lnTo>
                  <a:pt x="6411266" y="0"/>
                </a:lnTo>
                <a:lnTo>
                  <a:pt x="6411266" y="6411266"/>
                </a:lnTo>
                <a:lnTo>
                  <a:pt x="0" y="64112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938" t="0" r="0" b="-9938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65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589636" y="427332"/>
            <a:ext cx="9937849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Google Analytics:</a:t>
            </a:r>
          </a:p>
        </p:txBody>
      </p:sp>
    </p:spTree>
  </p:cSld>
  <p:clrMapOvr>
    <a:masterClrMapping/>
  </p:clrMapOvr>
</p:sld>
</file>

<file path=ppt/slides/slide66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8C52FF">
                <a:alpha val="100000"/>
              </a:srgbClr>
            </a:gs>
            <a:gs pos="100000">
              <a:srgbClr val="FF914D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0" y="1212585"/>
            <a:ext cx="18288000" cy="4824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Track website traffic, user behavior, and conversions.</a:t>
            </a:r>
          </a:p>
          <a:p>
            <a:pPr algn="ctr">
              <a:lnSpc>
                <a:spcPts val="12880"/>
              </a:lnSpc>
            </a:pPr>
          </a:p>
        </p:txBody>
      </p:sp>
    </p:spTree>
  </p:cSld>
  <p:clrMapOvr>
    <a:masterClrMapping/>
  </p:clrMapOvr>
</p:sld>
</file>

<file path=ppt/slides/slide67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8C52FF">
                <a:alpha val="100000"/>
              </a:srgbClr>
            </a:gs>
            <a:gs pos="100000">
              <a:srgbClr val="FF914D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67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0" y="4219676"/>
            <a:ext cx="15855219" cy="59559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880"/>
              </a:lnSpc>
            </a:pPr>
            <a:r>
              <a:rPr lang="en-US" sz="8486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Social Media Analytics: Monitor social media metrics like engagement, reach, and click-through rates.</a:t>
            </a:r>
          </a:p>
        </p:txBody>
      </p:sp>
    </p:spTree>
  </p:cSld>
  <p:clrMapOvr>
    <a:masterClrMapping/>
  </p:clrMapOvr>
</p:sld>
</file>

<file path=ppt/slides/slide68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8C52FF">
                <a:alpha val="100000"/>
              </a:srgbClr>
            </a:gs>
            <a:gs pos="100000">
              <a:srgbClr val="FF914D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68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0" y="857250"/>
            <a:ext cx="17619945" cy="97104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</a:p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Email Marketing Analytics: Track email open rates, click-through rates, and conversion rates.</a:t>
            </a:r>
          </a:p>
          <a:p>
            <a:pPr algn="ctr">
              <a:lnSpc>
                <a:spcPts val="12880"/>
              </a:lnSpc>
            </a:pPr>
          </a:p>
        </p:txBody>
      </p:sp>
    </p:spTree>
  </p:cSld>
  <p:clrMapOvr>
    <a:masterClrMapping/>
  </p:clrMapOvr>
</p:sld>
</file>

<file path=ppt/slides/slide69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8C52FF">
                <a:alpha val="100000"/>
              </a:srgbClr>
            </a:gs>
            <a:gs pos="100000">
              <a:srgbClr val="FF914D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69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0" y="4274503"/>
            <a:ext cx="18288000" cy="4824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PPC Analytics: Analyze the performance of your PPC campaigns.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10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41917" y="660710"/>
            <a:ext cx="16743556" cy="8993459"/>
          </a:xfrm>
          <a:custGeom>
            <a:avLst/>
            <a:gdLst/>
            <a:ahLst/>
            <a:cxnLst/>
            <a:rect r="r" b="b" t="t" l="l"/>
            <a:pathLst>
              <a:path h="8993459" w="16743556">
                <a:moveTo>
                  <a:pt x="0" y="0"/>
                </a:moveTo>
                <a:lnTo>
                  <a:pt x="16743556" y="0"/>
                </a:lnTo>
                <a:lnTo>
                  <a:pt x="16743556" y="8993458"/>
                </a:lnTo>
                <a:lnTo>
                  <a:pt x="0" y="89934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5257" r="-2164" b="-44947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27459" y="1133475"/>
            <a:ext cx="17033081" cy="60980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87"/>
              </a:lnSpc>
              <a:spcBef>
                <a:spcPct val="0"/>
              </a:spcBef>
            </a:pPr>
            <a:r>
              <a:rPr lang="en-US" b="true" sz="7607">
                <a:solidFill>
                  <a:srgbClr val="000000"/>
                </a:solidFill>
                <a:latin typeface="Garet ExtraBold"/>
                <a:ea typeface="Garet ExtraBold"/>
                <a:cs typeface="Garet ExtraBold"/>
                <a:sym typeface="Garet ExtraBold"/>
              </a:rPr>
              <a:t>COST-EFFECTIVE: </a:t>
            </a:r>
          </a:p>
          <a:p>
            <a:pPr algn="ctr">
              <a:lnSpc>
                <a:spcPts val="7987"/>
              </a:lnSpc>
              <a:spcBef>
                <a:spcPct val="0"/>
              </a:spcBef>
            </a:pPr>
          </a:p>
          <a:p>
            <a:pPr algn="ctr">
              <a:lnSpc>
                <a:spcPts val="7987"/>
              </a:lnSpc>
              <a:spcBef>
                <a:spcPct val="0"/>
              </a:spcBef>
            </a:pPr>
            <a:r>
              <a:rPr lang="en-US" b="true" sz="7607">
                <a:solidFill>
                  <a:srgbClr val="000000"/>
                </a:solidFill>
                <a:latin typeface="Garet ExtraBold"/>
                <a:ea typeface="Garet ExtraBold"/>
                <a:cs typeface="Garet ExtraBold"/>
                <a:sym typeface="Garet ExtraBold"/>
              </a:rPr>
              <a:t>OFTEN MORE AFFORDABLE</a:t>
            </a:r>
          </a:p>
          <a:p>
            <a:pPr algn="ctr">
              <a:lnSpc>
                <a:spcPts val="7987"/>
              </a:lnSpc>
              <a:spcBef>
                <a:spcPct val="0"/>
              </a:spcBef>
            </a:pPr>
          </a:p>
          <a:p>
            <a:pPr algn="ctr">
              <a:lnSpc>
                <a:spcPts val="7987"/>
              </a:lnSpc>
              <a:spcBef>
                <a:spcPct val="0"/>
              </a:spcBef>
            </a:pPr>
            <a:r>
              <a:rPr lang="en-US" b="true" sz="7607">
                <a:solidFill>
                  <a:srgbClr val="000000"/>
                </a:solidFill>
                <a:latin typeface="Garet ExtraBold"/>
                <a:ea typeface="Garet ExtraBold"/>
                <a:cs typeface="Garet ExtraBold"/>
                <a:sym typeface="Garet ExtraBold"/>
              </a:rPr>
              <a:t> THAN TRADITIONAL MARKETING.</a:t>
            </a:r>
          </a:p>
          <a:p>
            <a:pPr algn="ctr">
              <a:lnSpc>
                <a:spcPts val="7987"/>
              </a:lnSpc>
              <a:spcBef>
                <a:spcPct val="0"/>
              </a:spcBef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7</a:t>
            </a:r>
          </a:p>
        </p:txBody>
      </p:sp>
    </p:spTree>
  </p:cSld>
  <p:clrMapOvr>
    <a:masterClrMapping/>
  </p:clrMapOvr>
</p:sld>
</file>

<file path=ppt/slides/slide7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8C52FF">
                <a:alpha val="100000"/>
              </a:srgbClr>
            </a:gs>
            <a:gs pos="100000">
              <a:srgbClr val="FF914D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70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028700" y="-1590284"/>
            <a:ext cx="16382405" cy="12284553"/>
          </a:xfrm>
          <a:custGeom>
            <a:avLst/>
            <a:gdLst/>
            <a:ahLst/>
            <a:cxnLst/>
            <a:rect r="r" b="b" t="t" l="l"/>
            <a:pathLst>
              <a:path h="12284553" w="16382405">
                <a:moveTo>
                  <a:pt x="0" y="0"/>
                </a:moveTo>
                <a:lnTo>
                  <a:pt x="16382405" y="0"/>
                </a:lnTo>
                <a:lnTo>
                  <a:pt x="16382405" y="12284554"/>
                </a:lnTo>
                <a:lnTo>
                  <a:pt x="0" y="122845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678" r="0" b="-16678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491759" y="4274503"/>
            <a:ext cx="15503496" cy="4824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The Future of Digital Marketing</a:t>
            </a:r>
          </a:p>
          <a:p>
            <a:pPr algn="ctr">
              <a:lnSpc>
                <a:spcPts val="12880"/>
              </a:lnSpc>
            </a:pPr>
          </a:p>
        </p:txBody>
      </p:sp>
    </p:spTree>
  </p:cSld>
  <p:clrMapOvr>
    <a:masterClrMapping/>
  </p:clrMapOvr>
</p:sld>
</file>

<file path=ppt/slides/slide7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8C52FF">
                <a:alpha val="100000"/>
              </a:srgbClr>
            </a:gs>
            <a:gs pos="100000">
              <a:srgbClr val="FF914D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71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712244" y="330374"/>
            <a:ext cx="17030526" cy="9654088"/>
          </a:xfrm>
          <a:custGeom>
            <a:avLst/>
            <a:gdLst/>
            <a:ahLst/>
            <a:cxnLst/>
            <a:rect r="r" b="b" t="t" l="l"/>
            <a:pathLst>
              <a:path h="9654088" w="17030526">
                <a:moveTo>
                  <a:pt x="0" y="0"/>
                </a:moveTo>
                <a:lnTo>
                  <a:pt x="17030526" y="0"/>
                </a:lnTo>
                <a:lnTo>
                  <a:pt x="17030526" y="9654088"/>
                </a:lnTo>
                <a:lnTo>
                  <a:pt x="0" y="96540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347" r="0" b="-38059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0" y="683708"/>
            <a:ext cx="18288000" cy="80816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1986285" indent="-993143" lvl="1">
              <a:lnSpc>
                <a:spcPts val="12880"/>
              </a:lnSpc>
              <a:buFont typeface="Arial"/>
              <a:buChar char="•"/>
            </a:pPr>
            <a:r>
              <a:rPr lang="en-US" b="true" sz="92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Artificial Intelligence (AI): AI-powered tools for personalized marketing and automation.</a:t>
            </a:r>
          </a:p>
          <a:p>
            <a:pPr algn="ctr">
              <a:lnSpc>
                <a:spcPts val="12880"/>
              </a:lnSpc>
            </a:pPr>
          </a:p>
        </p:txBody>
      </p:sp>
    </p:spTree>
  </p:cSld>
  <p:clrMapOvr>
    <a:masterClrMapping/>
  </p:clrMapOvr>
</p:sld>
</file>

<file path=ppt/slides/slide7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8C52FF">
                <a:alpha val="100000"/>
              </a:srgbClr>
            </a:gs>
            <a:gs pos="100000">
              <a:srgbClr val="FF914D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72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712244" y="330374"/>
            <a:ext cx="17030526" cy="9654088"/>
          </a:xfrm>
          <a:custGeom>
            <a:avLst/>
            <a:gdLst/>
            <a:ahLst/>
            <a:cxnLst/>
            <a:rect r="r" b="b" t="t" l="l"/>
            <a:pathLst>
              <a:path h="9654088" w="17030526">
                <a:moveTo>
                  <a:pt x="0" y="0"/>
                </a:moveTo>
                <a:lnTo>
                  <a:pt x="17030526" y="0"/>
                </a:lnTo>
                <a:lnTo>
                  <a:pt x="17030526" y="9654088"/>
                </a:lnTo>
                <a:lnTo>
                  <a:pt x="0" y="96540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347" r="0" b="-38059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0" y="1045571"/>
            <a:ext cx="17230247" cy="64528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1986285" indent="-993143" lvl="1">
              <a:lnSpc>
                <a:spcPts val="12880"/>
              </a:lnSpc>
              <a:buFont typeface="Arial"/>
              <a:buChar char="•"/>
            </a:pPr>
            <a:r>
              <a:rPr lang="en-US" b="true" sz="92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Voice Search: Optimize your content for voice search queries.</a:t>
            </a:r>
          </a:p>
          <a:p>
            <a:pPr algn="ctr">
              <a:lnSpc>
                <a:spcPts val="12880"/>
              </a:lnSpc>
            </a:pPr>
          </a:p>
        </p:txBody>
      </p:sp>
    </p:spTree>
  </p:cSld>
  <p:clrMapOvr>
    <a:masterClrMapping/>
  </p:clrMapOvr>
</p:sld>
</file>

<file path=ppt/slides/slide7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8C52FF">
                <a:alpha val="100000"/>
              </a:srgbClr>
            </a:gs>
            <a:gs pos="100000">
              <a:srgbClr val="FF914D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73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712244" y="330374"/>
            <a:ext cx="17030526" cy="9654088"/>
          </a:xfrm>
          <a:custGeom>
            <a:avLst/>
            <a:gdLst/>
            <a:ahLst/>
            <a:cxnLst/>
            <a:rect r="r" b="b" t="t" l="l"/>
            <a:pathLst>
              <a:path h="9654088" w="17030526">
                <a:moveTo>
                  <a:pt x="0" y="0"/>
                </a:moveTo>
                <a:lnTo>
                  <a:pt x="17030526" y="0"/>
                </a:lnTo>
                <a:lnTo>
                  <a:pt x="17030526" y="9654088"/>
                </a:lnTo>
                <a:lnTo>
                  <a:pt x="0" y="96540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347" r="0" b="-38059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0" y="1045571"/>
            <a:ext cx="17230247" cy="80816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1986285" indent="-993143" lvl="1">
              <a:lnSpc>
                <a:spcPts val="12880"/>
              </a:lnSpc>
              <a:buFont typeface="Arial"/>
              <a:buChar char="•"/>
            </a:pPr>
            <a:r>
              <a:rPr lang="en-US" b="true" sz="92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Augmented Reality (AR) and Virtual Reality (VR): Immersive experiences for customers.</a:t>
            </a:r>
          </a:p>
          <a:p>
            <a:pPr algn="ctr">
              <a:lnSpc>
                <a:spcPts val="12880"/>
              </a:lnSpc>
            </a:pPr>
          </a:p>
        </p:txBody>
      </p:sp>
    </p:spTree>
  </p:cSld>
  <p:clrMapOvr>
    <a:masterClrMapping/>
  </p:clrMapOvr>
</p:sld>
</file>

<file path=ppt/slides/slide7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8C52FF">
                <a:alpha val="100000"/>
              </a:srgbClr>
            </a:gs>
            <a:gs pos="100000">
              <a:srgbClr val="FF914D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74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712244" y="330374"/>
            <a:ext cx="17030526" cy="9654088"/>
          </a:xfrm>
          <a:custGeom>
            <a:avLst/>
            <a:gdLst/>
            <a:ahLst/>
            <a:cxnLst/>
            <a:rect r="r" b="b" t="t" l="l"/>
            <a:pathLst>
              <a:path h="9654088" w="17030526">
                <a:moveTo>
                  <a:pt x="0" y="0"/>
                </a:moveTo>
                <a:lnTo>
                  <a:pt x="17030526" y="0"/>
                </a:lnTo>
                <a:lnTo>
                  <a:pt x="17030526" y="9654088"/>
                </a:lnTo>
                <a:lnTo>
                  <a:pt x="0" y="96540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347" r="0" b="-38059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781479" y="1045571"/>
            <a:ext cx="15448767" cy="4824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Internet of Things (IoT): Market to connected devices and their users.</a:t>
            </a:r>
          </a:p>
        </p:txBody>
      </p:sp>
    </p:spTree>
  </p:cSld>
  <p:clrMapOvr>
    <a:masterClrMapping/>
  </p:clrMapOvr>
</p:sld>
</file>

<file path=ppt/slides/slide7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8C52FF">
                <a:alpha val="100000"/>
              </a:srgbClr>
            </a:gs>
            <a:gs pos="100000">
              <a:srgbClr val="FF914D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7167616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75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91684" y="0"/>
            <a:ext cx="18104633" cy="10287000"/>
          </a:xfrm>
          <a:custGeom>
            <a:avLst/>
            <a:gdLst/>
            <a:ahLst/>
            <a:cxnLst/>
            <a:rect r="r" b="b" t="t" l="l"/>
            <a:pathLst>
              <a:path h="10287000" w="18104633">
                <a:moveTo>
                  <a:pt x="0" y="0"/>
                </a:moveTo>
                <a:lnTo>
                  <a:pt x="18104632" y="0"/>
                </a:lnTo>
                <a:lnTo>
                  <a:pt x="18104632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7997" r="0" b="-37997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8992711" y="4064000"/>
            <a:ext cx="119211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z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0" y="4274503"/>
            <a:ext cx="18104633" cy="4824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Ethical Considerations in Digital Marketing</a:t>
            </a:r>
          </a:p>
          <a:p>
            <a:pPr algn="ctr">
              <a:lnSpc>
                <a:spcPts val="12880"/>
              </a:lnSpc>
            </a:pPr>
          </a:p>
        </p:txBody>
      </p:sp>
    </p:spTree>
  </p:cSld>
  <p:clrMapOvr>
    <a:masterClrMapping/>
  </p:clrMapOvr>
</p:sld>
</file>

<file path=ppt/slides/slide7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8C52FF">
                <a:alpha val="100000"/>
              </a:srgbClr>
            </a:gs>
            <a:gs pos="100000">
              <a:srgbClr val="FF914D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7167616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76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91684" y="0"/>
            <a:ext cx="18104633" cy="10287000"/>
          </a:xfrm>
          <a:custGeom>
            <a:avLst/>
            <a:gdLst/>
            <a:ahLst/>
            <a:cxnLst/>
            <a:rect r="r" b="b" t="t" l="l"/>
            <a:pathLst>
              <a:path h="10287000" w="18104633">
                <a:moveTo>
                  <a:pt x="0" y="0"/>
                </a:moveTo>
                <a:lnTo>
                  <a:pt x="18104632" y="0"/>
                </a:lnTo>
                <a:lnTo>
                  <a:pt x="18104632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7997" r="0" b="-37997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891491" y="4413250"/>
            <a:ext cx="5750608" cy="5750608"/>
          </a:xfrm>
          <a:custGeom>
            <a:avLst/>
            <a:gdLst/>
            <a:ahLst/>
            <a:cxnLst/>
            <a:rect r="r" b="b" t="t" l="l"/>
            <a:pathLst>
              <a:path h="5750608" w="5750608">
                <a:moveTo>
                  <a:pt x="0" y="0"/>
                </a:moveTo>
                <a:lnTo>
                  <a:pt x="5750607" y="0"/>
                </a:lnTo>
                <a:lnTo>
                  <a:pt x="5750607" y="5750608"/>
                </a:lnTo>
                <a:lnTo>
                  <a:pt x="0" y="575060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8992711" y="4064000"/>
            <a:ext cx="119211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z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-2616548" y="4274503"/>
            <a:ext cx="16812712" cy="64528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1986285" indent="-993143" lvl="1">
              <a:lnSpc>
                <a:spcPts val="12880"/>
              </a:lnSpc>
              <a:buFont typeface="Arial"/>
              <a:buChar char="•"/>
            </a:pPr>
            <a:r>
              <a:rPr lang="en-US" b="true" sz="92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Transparency: Be transparent about your marketing practices.</a:t>
            </a:r>
          </a:p>
          <a:p>
            <a:pPr algn="ctr">
              <a:lnSpc>
                <a:spcPts val="12880"/>
              </a:lnSpc>
            </a:pPr>
          </a:p>
        </p:txBody>
      </p:sp>
    </p:spTree>
  </p:cSld>
  <p:clrMapOvr>
    <a:masterClrMapping/>
  </p:clrMapOvr>
</p:sld>
</file>

<file path=ppt/slides/slide7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8C52FF">
                <a:alpha val="100000"/>
              </a:srgbClr>
            </a:gs>
            <a:gs pos="100000">
              <a:srgbClr val="FF914D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7167616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77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91684" y="0"/>
            <a:ext cx="18104633" cy="10287000"/>
          </a:xfrm>
          <a:custGeom>
            <a:avLst/>
            <a:gdLst/>
            <a:ahLst/>
            <a:cxnLst/>
            <a:rect r="r" b="b" t="t" l="l"/>
            <a:pathLst>
              <a:path h="10287000" w="18104633">
                <a:moveTo>
                  <a:pt x="0" y="0"/>
                </a:moveTo>
                <a:lnTo>
                  <a:pt x="18104632" y="0"/>
                </a:lnTo>
                <a:lnTo>
                  <a:pt x="18104632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7997" r="0" b="-37997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891491" y="4413250"/>
            <a:ext cx="5750608" cy="5750608"/>
          </a:xfrm>
          <a:custGeom>
            <a:avLst/>
            <a:gdLst/>
            <a:ahLst/>
            <a:cxnLst/>
            <a:rect r="r" b="b" t="t" l="l"/>
            <a:pathLst>
              <a:path h="5750608" w="5750608">
                <a:moveTo>
                  <a:pt x="0" y="0"/>
                </a:moveTo>
                <a:lnTo>
                  <a:pt x="5750607" y="0"/>
                </a:lnTo>
                <a:lnTo>
                  <a:pt x="5750607" y="5750608"/>
                </a:lnTo>
                <a:lnTo>
                  <a:pt x="0" y="575060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8992711" y="4064000"/>
            <a:ext cx="119211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z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0" y="857250"/>
            <a:ext cx="15678099" cy="64528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1986285" indent="-993143" lvl="1">
              <a:lnSpc>
                <a:spcPts val="12880"/>
              </a:lnSpc>
              <a:buFont typeface="Arial"/>
              <a:buChar char="•"/>
            </a:pPr>
            <a:r>
              <a:rPr lang="en-US" b="true" sz="92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Misleading Advertising: Avoid deceptive advertising practices.</a:t>
            </a:r>
          </a:p>
          <a:p>
            <a:pPr algn="ctr">
              <a:lnSpc>
                <a:spcPts val="12880"/>
              </a:lnSpc>
            </a:pPr>
          </a:p>
        </p:txBody>
      </p:sp>
    </p:spTree>
  </p:cSld>
  <p:clrMapOvr>
    <a:masterClrMapping/>
  </p:clrMapOvr>
</p:sld>
</file>

<file path=ppt/slides/slide7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8C52FF">
                <a:alpha val="100000"/>
              </a:srgbClr>
            </a:gs>
            <a:gs pos="100000">
              <a:srgbClr val="FF914D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7167616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78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91684" y="0"/>
            <a:ext cx="18104633" cy="10287000"/>
          </a:xfrm>
          <a:custGeom>
            <a:avLst/>
            <a:gdLst/>
            <a:ahLst/>
            <a:cxnLst/>
            <a:rect r="r" b="b" t="t" l="l"/>
            <a:pathLst>
              <a:path h="10287000" w="18104633">
                <a:moveTo>
                  <a:pt x="0" y="0"/>
                </a:moveTo>
                <a:lnTo>
                  <a:pt x="18104632" y="0"/>
                </a:lnTo>
                <a:lnTo>
                  <a:pt x="18104632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7997" r="0" b="-37997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891491" y="4413250"/>
            <a:ext cx="5750608" cy="5750608"/>
          </a:xfrm>
          <a:custGeom>
            <a:avLst/>
            <a:gdLst/>
            <a:ahLst/>
            <a:cxnLst/>
            <a:rect r="r" b="b" t="t" l="l"/>
            <a:pathLst>
              <a:path h="5750608" w="5750608">
                <a:moveTo>
                  <a:pt x="0" y="0"/>
                </a:moveTo>
                <a:lnTo>
                  <a:pt x="5750607" y="0"/>
                </a:lnTo>
                <a:lnTo>
                  <a:pt x="5750607" y="5750608"/>
                </a:lnTo>
                <a:lnTo>
                  <a:pt x="0" y="575060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8992711" y="4064000"/>
            <a:ext cx="119211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z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0" y="683708"/>
            <a:ext cx="12776548" cy="97104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1986285" indent="-993143" lvl="1">
              <a:lnSpc>
                <a:spcPts val="12880"/>
              </a:lnSpc>
              <a:buFont typeface="Arial"/>
              <a:buChar char="•"/>
            </a:pPr>
            <a:r>
              <a:rPr lang="en-US" b="true" sz="92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Spam: Avoid spamming users with unsolicited emails or messages.</a:t>
            </a:r>
          </a:p>
          <a:p>
            <a:pPr algn="ctr">
              <a:lnSpc>
                <a:spcPts val="12880"/>
              </a:lnSpc>
            </a:pPr>
          </a:p>
        </p:txBody>
      </p:sp>
    </p:spTree>
  </p:cSld>
  <p:clrMapOvr>
    <a:masterClrMapping/>
  </p:clrMapOvr>
</p:sld>
</file>

<file path=ppt/slides/slide7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8C52FF">
                <a:alpha val="100000"/>
              </a:srgbClr>
            </a:gs>
            <a:gs pos="100000">
              <a:srgbClr val="FF914D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7167616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79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91684" y="0"/>
            <a:ext cx="18104633" cy="10287000"/>
          </a:xfrm>
          <a:custGeom>
            <a:avLst/>
            <a:gdLst/>
            <a:ahLst/>
            <a:cxnLst/>
            <a:rect r="r" b="b" t="t" l="l"/>
            <a:pathLst>
              <a:path h="10287000" w="18104633">
                <a:moveTo>
                  <a:pt x="0" y="0"/>
                </a:moveTo>
                <a:lnTo>
                  <a:pt x="18104632" y="0"/>
                </a:lnTo>
                <a:lnTo>
                  <a:pt x="18104632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7997" r="0" b="-37997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891491" y="4413250"/>
            <a:ext cx="5750608" cy="5750608"/>
          </a:xfrm>
          <a:custGeom>
            <a:avLst/>
            <a:gdLst/>
            <a:ahLst/>
            <a:cxnLst/>
            <a:rect r="r" b="b" t="t" l="l"/>
            <a:pathLst>
              <a:path h="5750608" w="5750608">
                <a:moveTo>
                  <a:pt x="0" y="0"/>
                </a:moveTo>
                <a:lnTo>
                  <a:pt x="5750607" y="0"/>
                </a:lnTo>
                <a:lnTo>
                  <a:pt x="5750607" y="5750608"/>
                </a:lnTo>
                <a:lnTo>
                  <a:pt x="0" y="575060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8992711" y="4064000"/>
            <a:ext cx="119211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z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0" y="683708"/>
            <a:ext cx="12776548" cy="64528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Fairness: Treat all customers fairly and avoid discriminatory practices.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10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41917" y="660710"/>
            <a:ext cx="16743556" cy="8993459"/>
          </a:xfrm>
          <a:custGeom>
            <a:avLst/>
            <a:gdLst/>
            <a:ahLst/>
            <a:cxnLst/>
            <a:rect r="r" b="b" t="t" l="l"/>
            <a:pathLst>
              <a:path h="8993459" w="16743556">
                <a:moveTo>
                  <a:pt x="0" y="0"/>
                </a:moveTo>
                <a:lnTo>
                  <a:pt x="16743556" y="0"/>
                </a:lnTo>
                <a:lnTo>
                  <a:pt x="16743556" y="8993458"/>
                </a:lnTo>
                <a:lnTo>
                  <a:pt x="0" y="89934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5257" r="-2164" b="-44947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567285" y="1133475"/>
            <a:ext cx="13153430" cy="81173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87"/>
              </a:lnSpc>
              <a:spcBef>
                <a:spcPct val="0"/>
              </a:spcBef>
            </a:pPr>
            <a:r>
              <a:rPr lang="en-US" b="true" sz="7607">
                <a:solidFill>
                  <a:srgbClr val="000000"/>
                </a:solidFill>
                <a:latin typeface="Garet ExtraBold"/>
                <a:ea typeface="Garet ExtraBold"/>
                <a:cs typeface="Garet ExtraBold"/>
                <a:sym typeface="Garet ExtraBold"/>
              </a:rPr>
              <a:t>MEASURABLE RESULTS: </a:t>
            </a:r>
          </a:p>
          <a:p>
            <a:pPr algn="ctr">
              <a:lnSpc>
                <a:spcPts val="7987"/>
              </a:lnSpc>
              <a:spcBef>
                <a:spcPct val="0"/>
              </a:spcBef>
            </a:pPr>
          </a:p>
          <a:p>
            <a:pPr algn="ctr">
              <a:lnSpc>
                <a:spcPts val="7987"/>
              </a:lnSpc>
              <a:spcBef>
                <a:spcPct val="0"/>
              </a:spcBef>
            </a:pPr>
            <a:r>
              <a:rPr lang="en-US" b="true" sz="7607">
                <a:solidFill>
                  <a:srgbClr val="000000"/>
                </a:solidFill>
                <a:latin typeface="Garet ExtraBold"/>
                <a:ea typeface="Garet ExtraBold"/>
                <a:cs typeface="Garet ExtraBold"/>
                <a:sym typeface="Garet ExtraBold"/>
              </a:rPr>
              <a:t>TRACK AND ANALYZE THE</a:t>
            </a:r>
          </a:p>
          <a:p>
            <a:pPr algn="ctr">
              <a:lnSpc>
                <a:spcPts val="7987"/>
              </a:lnSpc>
              <a:spcBef>
                <a:spcPct val="0"/>
              </a:spcBef>
            </a:pPr>
          </a:p>
          <a:p>
            <a:pPr algn="ctr">
              <a:lnSpc>
                <a:spcPts val="7987"/>
              </a:lnSpc>
              <a:spcBef>
                <a:spcPct val="0"/>
              </a:spcBef>
            </a:pPr>
            <a:r>
              <a:rPr lang="en-US" b="true" sz="7607">
                <a:solidFill>
                  <a:srgbClr val="000000"/>
                </a:solidFill>
                <a:latin typeface="Garet ExtraBold"/>
                <a:ea typeface="Garet ExtraBold"/>
                <a:cs typeface="Garet ExtraBold"/>
                <a:sym typeface="Garet ExtraBold"/>
              </a:rPr>
              <a:t> EFFECTIVENESS OF YOUR</a:t>
            </a:r>
          </a:p>
          <a:p>
            <a:pPr algn="ctr">
              <a:lnSpc>
                <a:spcPts val="7987"/>
              </a:lnSpc>
              <a:spcBef>
                <a:spcPct val="0"/>
              </a:spcBef>
            </a:pPr>
          </a:p>
          <a:p>
            <a:pPr algn="ctr">
              <a:lnSpc>
                <a:spcPts val="7987"/>
              </a:lnSpc>
              <a:spcBef>
                <a:spcPct val="0"/>
              </a:spcBef>
            </a:pPr>
            <a:r>
              <a:rPr lang="en-US" b="true" sz="7607">
                <a:solidFill>
                  <a:srgbClr val="000000"/>
                </a:solidFill>
                <a:latin typeface="Garet ExtraBold"/>
                <a:ea typeface="Garet ExtraBold"/>
                <a:cs typeface="Garet ExtraBold"/>
                <a:sym typeface="Garet ExtraBold"/>
              </a:rPr>
              <a:t> CAMPAIGNS.</a:t>
            </a:r>
          </a:p>
          <a:p>
            <a:pPr algn="ctr">
              <a:lnSpc>
                <a:spcPts val="7987"/>
              </a:lnSpc>
              <a:spcBef>
                <a:spcPct val="0"/>
              </a:spcBef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8</a:t>
            </a:r>
          </a:p>
        </p:txBody>
      </p:sp>
    </p:spTree>
  </p:cSld>
  <p:clrMapOvr>
    <a:masterClrMapping/>
  </p:clrMapOvr>
</p:sld>
</file>

<file path=ppt/slides/slide8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8C52FF">
                <a:alpha val="100000"/>
              </a:srgbClr>
            </a:gs>
            <a:gs pos="100000">
              <a:srgbClr val="FF914D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51422" y="1028700"/>
            <a:ext cx="16407878" cy="8531225"/>
          </a:xfrm>
          <a:custGeom>
            <a:avLst/>
            <a:gdLst/>
            <a:ahLst/>
            <a:cxnLst/>
            <a:rect r="r" b="b" t="t" l="l"/>
            <a:pathLst>
              <a:path h="8531225" w="16407878">
                <a:moveTo>
                  <a:pt x="0" y="0"/>
                </a:moveTo>
                <a:lnTo>
                  <a:pt x="16407878" y="0"/>
                </a:lnTo>
                <a:lnTo>
                  <a:pt x="16407878" y="8531225"/>
                </a:lnTo>
                <a:lnTo>
                  <a:pt x="0" y="85312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5907" r="0" b="-6641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51422" y="1028700"/>
            <a:ext cx="16407878" cy="8531225"/>
          </a:xfrm>
          <a:custGeom>
            <a:avLst/>
            <a:gdLst/>
            <a:ahLst/>
            <a:cxnLst/>
            <a:rect r="r" b="b" t="t" l="l"/>
            <a:pathLst>
              <a:path h="8531225" w="16407878">
                <a:moveTo>
                  <a:pt x="0" y="0"/>
                </a:moveTo>
                <a:lnTo>
                  <a:pt x="16407878" y="0"/>
                </a:lnTo>
                <a:lnTo>
                  <a:pt x="16407878" y="8531225"/>
                </a:lnTo>
                <a:lnTo>
                  <a:pt x="0" y="85312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38015" r="0" b="-54312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80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350264" y="1577406"/>
            <a:ext cx="3410195" cy="16792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90"/>
              </a:lnSpc>
            </a:pPr>
            <a:r>
              <a:rPr lang="en-US" sz="3207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Challenges in </a:t>
            </a:r>
          </a:p>
          <a:p>
            <a:pPr algn="ctr">
              <a:lnSpc>
                <a:spcPts val="4490"/>
              </a:lnSpc>
            </a:pPr>
            <a:r>
              <a:rPr lang="en-US" sz="3207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Digital Marketing</a:t>
            </a:r>
          </a:p>
          <a:p>
            <a:pPr algn="ctr">
              <a:lnSpc>
                <a:spcPts val="4490"/>
              </a:lnSpc>
            </a:pPr>
          </a:p>
        </p:txBody>
      </p:sp>
    </p:spTree>
  </p:cSld>
  <p:clrMapOvr>
    <a:masterClrMapping/>
  </p:clrMapOvr>
</p:sld>
</file>

<file path=ppt/slides/slide81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8C52FF">
                <a:alpha val="100000"/>
              </a:srgbClr>
            </a:gs>
            <a:gs pos="100000">
              <a:srgbClr val="FF914D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81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0" y="4274503"/>
            <a:ext cx="18288000" cy="64528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1986285" indent="-993143" lvl="1">
              <a:lnSpc>
                <a:spcPts val="12880"/>
              </a:lnSpc>
              <a:buFont typeface="Arial"/>
              <a:buChar char="•"/>
            </a:pPr>
            <a:r>
              <a:rPr lang="en-US" b="true" sz="92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Staying Updated: Keep up with the latest trends and technologies.</a:t>
            </a:r>
          </a:p>
          <a:p>
            <a:pPr algn="ctr">
              <a:lnSpc>
                <a:spcPts val="12880"/>
              </a:lnSpc>
            </a:pPr>
          </a:p>
        </p:txBody>
      </p:sp>
    </p:spTree>
  </p:cSld>
  <p:clrMapOvr>
    <a:masterClrMapping/>
  </p:clrMapOvr>
</p:sld>
</file>

<file path=ppt/slides/slide82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8C52FF">
                <a:alpha val="100000"/>
              </a:srgbClr>
            </a:gs>
            <a:gs pos="100000">
              <a:srgbClr val="FF914D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82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0" y="4274503"/>
            <a:ext cx="18288000" cy="64528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1986285" indent="-993143" lvl="1">
              <a:lnSpc>
                <a:spcPts val="12880"/>
              </a:lnSpc>
              <a:buFont typeface="Arial"/>
              <a:buChar char="•"/>
            </a:pPr>
            <a:r>
              <a:rPr lang="en-US" b="true" sz="92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Measuring ROI: Quantifying the impact of digital marketing efforts.</a:t>
            </a:r>
          </a:p>
          <a:p>
            <a:pPr algn="ctr">
              <a:lnSpc>
                <a:spcPts val="12880"/>
              </a:lnSpc>
            </a:pPr>
          </a:p>
        </p:txBody>
      </p:sp>
    </p:spTree>
  </p:cSld>
  <p:clrMapOvr>
    <a:masterClrMapping/>
  </p:clrMapOvr>
</p:sld>
</file>

<file path=ppt/slides/slide83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8C52FF">
                <a:alpha val="100000"/>
              </a:srgbClr>
            </a:gs>
            <a:gs pos="100000">
              <a:srgbClr val="FF914D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83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0" y="4274503"/>
            <a:ext cx="18288000" cy="64528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1986285" indent="-993143" lvl="1">
              <a:lnSpc>
                <a:spcPts val="12880"/>
              </a:lnSpc>
              <a:buFont typeface="Arial"/>
              <a:buChar char="•"/>
            </a:pPr>
            <a:r>
              <a:rPr lang="en-US" b="true" sz="92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Building Trust and Credibility: Establishing a strong brand reputation.</a:t>
            </a:r>
          </a:p>
          <a:p>
            <a:pPr algn="ctr">
              <a:lnSpc>
                <a:spcPts val="12880"/>
              </a:lnSpc>
            </a:pPr>
          </a:p>
        </p:txBody>
      </p:sp>
    </p:spTree>
  </p:cSld>
  <p:clrMapOvr>
    <a:masterClrMapping/>
  </p:clrMapOvr>
</p:sld>
</file>

<file path=ppt/slides/slide84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8C52FF">
                <a:alpha val="100000"/>
              </a:srgbClr>
            </a:gs>
            <a:gs pos="100000">
              <a:srgbClr val="FF914D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84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0" y="4274503"/>
            <a:ext cx="18288000" cy="64528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1986285" indent="-993143" lvl="1">
              <a:lnSpc>
                <a:spcPts val="12880"/>
              </a:lnSpc>
              <a:buFont typeface="Arial"/>
              <a:buChar char="•"/>
            </a:pPr>
            <a:r>
              <a:rPr lang="en-US" b="true" sz="92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Dealing with </a:t>
            </a:r>
            <a:r>
              <a:rPr lang="en-US" b="true" sz="92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Ad Blockers: Finding ways to reach users who use ad blockers.</a:t>
            </a:r>
          </a:p>
          <a:p>
            <a:pPr algn="ctr">
              <a:lnSpc>
                <a:spcPts val="12880"/>
              </a:lnSpc>
            </a:pPr>
          </a:p>
        </p:txBody>
      </p:sp>
    </p:spTree>
  </p:cSld>
  <p:clrMapOvr>
    <a:masterClrMapping/>
  </p:clrMapOvr>
</p:sld>
</file>

<file path=ppt/slides/slide85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8C52FF">
                <a:alpha val="100000"/>
              </a:srgbClr>
            </a:gs>
            <a:gs pos="100000">
              <a:srgbClr val="FF914D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85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0" y="4274503"/>
            <a:ext cx="18288000" cy="4824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Adapting to Mobile: Optimizing your website and marketing efforts for mobile devices.</a:t>
            </a:r>
          </a:p>
        </p:txBody>
      </p:sp>
    </p:spTree>
  </p:cSld>
  <p:clrMapOvr>
    <a:masterClrMapping/>
  </p:clrMapOvr>
</p:sld>
</file>

<file path=ppt/slides/slide8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8C52FF">
                <a:alpha val="100000"/>
              </a:srgbClr>
            </a:gs>
            <a:gs pos="100000">
              <a:srgbClr val="FF914D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86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-2836797" y="-2870722"/>
            <a:ext cx="23433754" cy="13157722"/>
          </a:xfrm>
          <a:custGeom>
            <a:avLst/>
            <a:gdLst/>
            <a:ahLst/>
            <a:cxnLst/>
            <a:rect r="r" b="b" t="t" l="l"/>
            <a:pathLst>
              <a:path h="13157722" w="23433754">
                <a:moveTo>
                  <a:pt x="0" y="0"/>
                </a:moveTo>
                <a:lnTo>
                  <a:pt x="23433754" y="0"/>
                </a:lnTo>
                <a:lnTo>
                  <a:pt x="23433754" y="13157722"/>
                </a:lnTo>
                <a:lnTo>
                  <a:pt x="0" y="131577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4354" r="0" b="-33744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72836" y="0"/>
            <a:ext cx="15942327" cy="10287000"/>
          </a:xfrm>
          <a:custGeom>
            <a:avLst/>
            <a:gdLst/>
            <a:ahLst/>
            <a:cxnLst/>
            <a:rect r="r" b="b" t="t" l="l"/>
            <a:pathLst>
              <a:path h="10287000" w="15942327">
                <a:moveTo>
                  <a:pt x="0" y="0"/>
                </a:moveTo>
                <a:lnTo>
                  <a:pt x="15942328" y="0"/>
                </a:lnTo>
                <a:lnTo>
                  <a:pt x="1594232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20419" r="0" b="-34555"/>
            </a:stretch>
          </a:blipFill>
        </p:spPr>
      </p:sp>
    </p:spTree>
  </p:cSld>
  <p:clrMapOvr>
    <a:masterClrMapping/>
  </p:clrMapOvr>
</p:sld>
</file>

<file path=ppt/slides/slide8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8C52FF">
                <a:alpha val="100000"/>
              </a:srgbClr>
            </a:gs>
            <a:gs pos="100000">
              <a:srgbClr val="FF914D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87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753997" y="441716"/>
            <a:ext cx="16822009" cy="9445321"/>
          </a:xfrm>
          <a:custGeom>
            <a:avLst/>
            <a:gdLst/>
            <a:ahLst/>
            <a:cxnLst/>
            <a:rect r="r" b="b" t="t" l="l"/>
            <a:pathLst>
              <a:path h="9445321" w="16822009">
                <a:moveTo>
                  <a:pt x="0" y="0"/>
                </a:moveTo>
                <a:lnTo>
                  <a:pt x="16822009" y="0"/>
                </a:lnTo>
                <a:lnTo>
                  <a:pt x="16822009" y="9445321"/>
                </a:lnTo>
                <a:lnTo>
                  <a:pt x="0" y="944532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4354" r="0" b="-33744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937870" y="4274503"/>
            <a:ext cx="6412260" cy="31953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Conclusion</a:t>
            </a:r>
          </a:p>
          <a:p>
            <a:pPr algn="ctr">
              <a:lnSpc>
                <a:spcPts val="12880"/>
              </a:lnSpc>
            </a:pPr>
          </a:p>
        </p:txBody>
      </p:sp>
    </p:spTree>
  </p:cSld>
  <p:clrMapOvr>
    <a:masterClrMapping/>
  </p:clrMapOvr>
</p:sld>
</file>

<file path=ppt/slides/slide88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8C52FF">
                <a:alpha val="100000"/>
              </a:srgbClr>
            </a:gs>
            <a:gs pos="100000">
              <a:srgbClr val="FF914D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88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3920356" y="4274503"/>
            <a:ext cx="10447288" cy="31953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Recap Key Points: </a:t>
            </a:r>
          </a:p>
          <a:p>
            <a:pPr algn="ctr">
              <a:lnSpc>
                <a:spcPts val="12880"/>
              </a:lnSpc>
            </a:pPr>
          </a:p>
        </p:txBody>
      </p:sp>
    </p:spTree>
  </p:cSld>
  <p:clrMapOvr>
    <a:masterClrMapping/>
  </p:clrMapOvr>
</p:sld>
</file>

<file path=ppt/slides/slide89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8C52FF">
                <a:alpha val="100000"/>
              </a:srgbClr>
            </a:gs>
            <a:gs pos="100000">
              <a:srgbClr val="FF914D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89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0" y="857250"/>
            <a:ext cx="18288000" cy="80816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Call to </a:t>
            </a:r>
            <a:r>
              <a:rPr lang="en-US" b="true" sz="92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Action: Encourage the audience to take action, such as visiting your website, signing up for your newsletter, or contacting you.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10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41917" y="660710"/>
            <a:ext cx="16743556" cy="8993459"/>
          </a:xfrm>
          <a:custGeom>
            <a:avLst/>
            <a:gdLst/>
            <a:ahLst/>
            <a:cxnLst/>
            <a:rect r="r" b="b" t="t" l="l"/>
            <a:pathLst>
              <a:path h="8993459" w="16743556">
                <a:moveTo>
                  <a:pt x="0" y="0"/>
                </a:moveTo>
                <a:lnTo>
                  <a:pt x="16743556" y="0"/>
                </a:lnTo>
                <a:lnTo>
                  <a:pt x="16743556" y="8993458"/>
                </a:lnTo>
                <a:lnTo>
                  <a:pt x="0" y="89934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5257" r="-2164" b="-44947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99926" y="1133475"/>
            <a:ext cx="17088148" cy="60980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87"/>
              </a:lnSpc>
              <a:spcBef>
                <a:spcPct val="0"/>
              </a:spcBef>
            </a:pPr>
            <a:r>
              <a:rPr lang="en-US" b="true" sz="7607">
                <a:solidFill>
                  <a:srgbClr val="000000"/>
                </a:solidFill>
                <a:latin typeface="Garet ExtraBold"/>
                <a:ea typeface="Garet ExtraBold"/>
                <a:cs typeface="Garet ExtraBold"/>
                <a:sym typeface="Garet ExtraBold"/>
              </a:rPr>
              <a:t>TARGETED MARKETING: </a:t>
            </a:r>
          </a:p>
          <a:p>
            <a:pPr algn="ctr">
              <a:lnSpc>
                <a:spcPts val="7987"/>
              </a:lnSpc>
              <a:spcBef>
                <a:spcPct val="0"/>
              </a:spcBef>
            </a:pPr>
          </a:p>
          <a:p>
            <a:pPr algn="ctr">
              <a:lnSpc>
                <a:spcPts val="7987"/>
              </a:lnSpc>
              <a:spcBef>
                <a:spcPct val="0"/>
              </a:spcBef>
            </a:pPr>
            <a:r>
              <a:rPr lang="en-US" b="true" sz="7607">
                <a:solidFill>
                  <a:srgbClr val="000000"/>
                </a:solidFill>
                <a:latin typeface="Garet ExtraBold"/>
                <a:ea typeface="Garet ExtraBold"/>
                <a:cs typeface="Garet ExtraBold"/>
                <a:sym typeface="Garet ExtraBold"/>
              </a:rPr>
              <a:t>REACH SPECIFIC</a:t>
            </a:r>
          </a:p>
          <a:p>
            <a:pPr algn="ctr">
              <a:lnSpc>
                <a:spcPts val="7987"/>
              </a:lnSpc>
              <a:spcBef>
                <a:spcPct val="0"/>
              </a:spcBef>
            </a:pPr>
          </a:p>
          <a:p>
            <a:pPr algn="ctr">
              <a:lnSpc>
                <a:spcPts val="7987"/>
              </a:lnSpc>
              <a:spcBef>
                <a:spcPct val="0"/>
              </a:spcBef>
            </a:pPr>
            <a:r>
              <a:rPr lang="en-US" b="true" sz="7607">
                <a:solidFill>
                  <a:srgbClr val="000000"/>
                </a:solidFill>
                <a:latin typeface="Garet ExtraBold"/>
                <a:ea typeface="Garet ExtraBold"/>
                <a:cs typeface="Garet ExtraBold"/>
                <a:sym typeface="Garet ExtraBold"/>
              </a:rPr>
              <a:t> DEMOGRAPHICS AND INTERESTS.</a:t>
            </a:r>
          </a:p>
          <a:p>
            <a:pPr algn="ctr">
              <a:lnSpc>
                <a:spcPts val="7987"/>
              </a:lnSpc>
              <a:spcBef>
                <a:spcPct val="0"/>
              </a:spcBef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9</a:t>
            </a:r>
          </a:p>
        </p:txBody>
      </p:sp>
    </p:spTree>
  </p:cSld>
  <p:clrMapOvr>
    <a:masterClrMapping/>
  </p:clrMapOvr>
</p:sld>
</file>

<file path=ppt/slides/slide90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8C52FF">
                <a:alpha val="100000"/>
              </a:srgbClr>
            </a:gs>
            <a:gs pos="100000">
              <a:srgbClr val="FF914D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90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9084394" y="4945063"/>
            <a:ext cx="119211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z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0" y="4274503"/>
            <a:ext cx="18288000" cy="4824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Q&amp;</a:t>
            </a:r>
            <a:r>
              <a:rPr lang="en-US" b="true" sz="92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 Session: Open the floor for questions and discussions.</a:t>
            </a:r>
          </a:p>
          <a:p>
            <a:pPr algn="ctr">
              <a:lnSpc>
                <a:spcPts val="12880"/>
              </a:lnSpc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DAGXp7ejRVg</dc:identifier>
  <dcterms:modified xsi:type="dcterms:W3CDTF">2011-08-01T06:04:30Z</dcterms:modified>
  <cp:revision>1</cp:revision>
  <dc:title>Black and Red Elegant Corporate Marketing Plan Presentation</dc:title>
</cp:coreProperties>
</file>